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handoutMasterIdLst>
    <p:handoutMasterId r:id="rId23"/>
  </p:handoutMasterIdLst>
  <p:sldIdLst>
    <p:sldId id="965" r:id="rId2"/>
    <p:sldId id="1013" r:id="rId3"/>
    <p:sldId id="269" r:id="rId4"/>
    <p:sldId id="967" r:id="rId5"/>
    <p:sldId id="992" r:id="rId6"/>
    <p:sldId id="995" r:id="rId7"/>
    <p:sldId id="335" r:id="rId8"/>
    <p:sldId id="358" r:id="rId9"/>
    <p:sldId id="964" r:id="rId10"/>
    <p:sldId id="988" r:id="rId11"/>
    <p:sldId id="352" r:id="rId12"/>
    <p:sldId id="354" r:id="rId13"/>
    <p:sldId id="334" r:id="rId14"/>
    <p:sldId id="1009" r:id="rId15"/>
    <p:sldId id="346" r:id="rId16"/>
    <p:sldId id="360" r:id="rId17"/>
    <p:sldId id="361" r:id="rId18"/>
    <p:sldId id="997" r:id="rId19"/>
    <p:sldId id="998" r:id="rId20"/>
    <p:sldId id="888" r:id="rId21"/>
  </p:sldIdLst>
  <p:sldSz cx="12192000" cy="6858000"/>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尾澤卓思" initials="尾澤卓思" lastIdx="1" clrIdx="0">
    <p:extLst>
      <p:ext uri="{19B8F6BF-5375-455C-9EA6-DF929625EA0E}">
        <p15:presenceInfo xmlns:p15="http://schemas.microsoft.com/office/powerpoint/2012/main" userId="尾澤卓思"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2E8"/>
    <a:srgbClr val="00B050"/>
    <a:srgbClr val="2FBE70"/>
    <a:srgbClr val="CCFFCC"/>
    <a:srgbClr val="11C1FF"/>
    <a:srgbClr val="FF9900"/>
    <a:srgbClr val="FEF6F0"/>
    <a:srgbClr val="CCECFF"/>
    <a:srgbClr val="FFFF97"/>
    <a:srgbClr val="99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B1032C-EA38-4F05-BA0D-38AFFFC7BED3}" styleName="淡色スタイル 3 - アクセント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6D9F66E-5EB9-4882-86FB-DCBF35E3C3E4}" styleName="中間スタイル 4 - アクセント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571" autoAdjust="0"/>
    <p:restoredTop sz="89125" autoAdjust="0"/>
  </p:normalViewPr>
  <p:slideViewPr>
    <p:cSldViewPr snapToGrid="0">
      <p:cViewPr varScale="1">
        <p:scale>
          <a:sx n="68" d="100"/>
          <a:sy n="68" d="100"/>
        </p:scale>
        <p:origin x="67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1C1647-8AC0-4445-91AF-B16B408A9CF6}" type="doc">
      <dgm:prSet loTypeId="urn:microsoft.com/office/officeart/2005/8/layout/hChevron3" loCatId="process" qsTypeId="urn:microsoft.com/office/officeart/2005/8/quickstyle/simple1" qsCatId="simple" csTypeId="urn:microsoft.com/office/officeart/2005/8/colors/accent1_2" csCatId="accent1" phldr="1"/>
      <dgm:spPr/>
    </dgm:pt>
    <dgm:pt modelId="{FD20E717-6FAB-4AE6-8AE8-ACF47FE235D7}">
      <dgm:prSet custT="1"/>
      <dgm:spPr>
        <a:solidFill>
          <a:schemeClr val="accent1">
            <a:lumMod val="75000"/>
          </a:schemeClr>
        </a:solidFill>
      </dgm:spPr>
      <dgm:t>
        <a:bodyPr/>
        <a:lstStyle/>
        <a:p>
          <a:pPr algn="l"/>
          <a:r>
            <a:rPr lang="ja-JP" altLang="en-US" sz="18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　 　　　　　下流事務所</a:t>
          </a:r>
          <a:endParaRPr lang="ja-JP" altLang="en-US" sz="18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dgm:t>
    </dgm:pt>
    <dgm:pt modelId="{38348909-301F-4819-87BD-DC375DC9F80A}" type="parTrans" cxnId="{3BA45304-4D23-4C96-AB1B-FE0C44B930F0}">
      <dgm:prSet/>
      <dgm:spPr/>
      <dgm:t>
        <a:bodyPr/>
        <a:lstStyle/>
        <a:p>
          <a:pPr algn="l"/>
          <a:endParaRPr lang="ja-JP" altLang="en-US" sz="140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dgm:t>
    </dgm:pt>
    <dgm:pt modelId="{F2D6C868-022E-4F93-9361-0ACE08899D3C}" type="sibTrans" cxnId="{3BA45304-4D23-4C96-AB1B-FE0C44B930F0}">
      <dgm:prSet/>
      <dgm:spPr/>
      <dgm:t>
        <a:bodyPr/>
        <a:lstStyle/>
        <a:p>
          <a:pPr algn="l"/>
          <a:endParaRPr lang="ja-JP" altLang="en-US" sz="140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dgm:t>
    </dgm:pt>
    <dgm:pt modelId="{06A91BAB-E3D3-4797-9821-12C1292B7132}">
      <dgm:prSet custT="1"/>
      <dgm:spPr/>
      <dgm:t>
        <a:bodyPr/>
        <a:lstStyle/>
        <a:p>
          <a:pPr algn="l"/>
          <a:r>
            <a:rPr lang="ja-JP" altLang="en-US" sz="18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　　　　　　上流事務所</a:t>
          </a:r>
          <a:endParaRPr lang="ja-JP" altLang="en-US" sz="18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dgm:t>
    </dgm:pt>
    <dgm:pt modelId="{3C828F70-7A66-4EE4-BD7D-67D1D7B826A2}" type="parTrans" cxnId="{8EB66B24-C127-4041-94A1-2944604A57FF}">
      <dgm:prSet/>
      <dgm:spPr/>
      <dgm:t>
        <a:bodyPr/>
        <a:lstStyle/>
        <a:p>
          <a:pPr algn="l"/>
          <a:endParaRPr lang="ja-JP" altLang="en-US" sz="140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dgm:t>
    </dgm:pt>
    <dgm:pt modelId="{551C3C8B-ADB8-4AEC-B8F6-F496E3BED00E}" type="sibTrans" cxnId="{8EB66B24-C127-4041-94A1-2944604A57FF}">
      <dgm:prSet/>
      <dgm:spPr/>
      <dgm:t>
        <a:bodyPr/>
        <a:lstStyle/>
        <a:p>
          <a:pPr algn="l"/>
          <a:endParaRPr lang="ja-JP" altLang="en-US" sz="140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dgm:t>
    </dgm:pt>
    <dgm:pt modelId="{84490A19-587C-40E4-B04F-597A9C9C4588}">
      <dgm:prSet custT="1"/>
      <dgm:spPr>
        <a:solidFill>
          <a:srgbClr val="00B0F0"/>
        </a:solidFill>
      </dgm:spPr>
      <dgm:t>
        <a:bodyPr/>
        <a:lstStyle/>
        <a:p>
          <a:pPr algn="l"/>
          <a:r>
            <a:rPr lang="ja-JP" altLang="en-US" sz="18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　ダム管理事務所</a:t>
          </a:r>
          <a:endParaRPr lang="ja-JP" altLang="en-US" sz="18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dgm:t>
    </dgm:pt>
    <dgm:pt modelId="{93BE3CB5-791A-4AE0-8135-80E220FDE46C}" type="parTrans" cxnId="{B09DD4B8-7CA6-4385-8C0B-5F60F95D3544}">
      <dgm:prSet/>
      <dgm:spPr/>
      <dgm:t>
        <a:bodyPr/>
        <a:lstStyle/>
        <a:p>
          <a:pPr algn="l"/>
          <a:endParaRPr lang="ja-JP" altLang="en-US" sz="140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dgm:t>
    </dgm:pt>
    <dgm:pt modelId="{C15F4ABE-D11F-4D78-B4D6-0C92A4C25FAF}" type="sibTrans" cxnId="{B09DD4B8-7CA6-4385-8C0B-5F60F95D3544}">
      <dgm:prSet/>
      <dgm:spPr/>
      <dgm:t>
        <a:bodyPr/>
        <a:lstStyle/>
        <a:p>
          <a:pPr algn="l"/>
          <a:endParaRPr lang="ja-JP" altLang="en-US" sz="140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dgm:t>
    </dgm:pt>
    <dgm:pt modelId="{346B137E-3FDB-4109-A95C-00A3CC30AF04}" type="pres">
      <dgm:prSet presAssocID="{FC1C1647-8AC0-4445-91AF-B16B408A9CF6}" presName="Name0" presStyleCnt="0">
        <dgm:presLayoutVars>
          <dgm:dir/>
          <dgm:resizeHandles val="exact"/>
        </dgm:presLayoutVars>
      </dgm:prSet>
      <dgm:spPr/>
    </dgm:pt>
    <dgm:pt modelId="{4E5812C0-058E-4B3E-858D-883968DE8DE7}" type="pres">
      <dgm:prSet presAssocID="{84490A19-587C-40E4-B04F-597A9C9C4588}" presName="parTxOnly" presStyleLbl="node1" presStyleIdx="0" presStyleCnt="3" custScaleX="66689">
        <dgm:presLayoutVars>
          <dgm:bulletEnabled val="1"/>
        </dgm:presLayoutVars>
      </dgm:prSet>
      <dgm:spPr/>
      <dgm:t>
        <a:bodyPr/>
        <a:lstStyle/>
        <a:p>
          <a:endParaRPr kumimoji="1" lang="ja-JP" altLang="en-US"/>
        </a:p>
      </dgm:t>
    </dgm:pt>
    <dgm:pt modelId="{82DB8F2F-2D81-426A-9FAF-D1AC7DD955D1}" type="pres">
      <dgm:prSet presAssocID="{C15F4ABE-D11F-4D78-B4D6-0C92A4C25FAF}" presName="parSpace" presStyleCnt="0"/>
      <dgm:spPr/>
    </dgm:pt>
    <dgm:pt modelId="{3DD339C3-38DC-49F0-9D97-0DDFBA563E2F}" type="pres">
      <dgm:prSet presAssocID="{06A91BAB-E3D3-4797-9821-12C1292B7132}" presName="parTxOnly" presStyleLbl="node1" presStyleIdx="1" presStyleCnt="3">
        <dgm:presLayoutVars>
          <dgm:bulletEnabled val="1"/>
        </dgm:presLayoutVars>
      </dgm:prSet>
      <dgm:spPr/>
      <dgm:t>
        <a:bodyPr/>
        <a:lstStyle/>
        <a:p>
          <a:endParaRPr kumimoji="1" lang="ja-JP" altLang="en-US"/>
        </a:p>
      </dgm:t>
    </dgm:pt>
    <dgm:pt modelId="{3001EFB7-9021-4484-9E5F-F07DD6C076B4}" type="pres">
      <dgm:prSet presAssocID="{551C3C8B-ADB8-4AEC-B8F6-F496E3BED00E}" presName="parSpace" presStyleCnt="0"/>
      <dgm:spPr/>
    </dgm:pt>
    <dgm:pt modelId="{255C0BB1-D592-48B2-A3D7-A629D9AFB45D}" type="pres">
      <dgm:prSet presAssocID="{FD20E717-6FAB-4AE6-8AE8-ACF47FE235D7}" presName="parTxOnly" presStyleLbl="node1" presStyleIdx="2" presStyleCnt="3">
        <dgm:presLayoutVars>
          <dgm:bulletEnabled val="1"/>
        </dgm:presLayoutVars>
      </dgm:prSet>
      <dgm:spPr/>
      <dgm:t>
        <a:bodyPr/>
        <a:lstStyle/>
        <a:p>
          <a:endParaRPr kumimoji="1" lang="ja-JP" altLang="en-US"/>
        </a:p>
      </dgm:t>
    </dgm:pt>
  </dgm:ptLst>
  <dgm:cxnLst>
    <dgm:cxn modelId="{A120960C-6648-4810-9B12-B4B03B97D259}" type="presOf" srcId="{84490A19-587C-40E4-B04F-597A9C9C4588}" destId="{4E5812C0-058E-4B3E-858D-883968DE8DE7}" srcOrd="0" destOrd="0" presId="urn:microsoft.com/office/officeart/2005/8/layout/hChevron3"/>
    <dgm:cxn modelId="{2E7F7B42-291E-4431-8C42-EAB99233CB43}" type="presOf" srcId="{FD20E717-6FAB-4AE6-8AE8-ACF47FE235D7}" destId="{255C0BB1-D592-48B2-A3D7-A629D9AFB45D}" srcOrd="0" destOrd="0" presId="urn:microsoft.com/office/officeart/2005/8/layout/hChevron3"/>
    <dgm:cxn modelId="{BC37C218-A02A-45B0-A744-3BAB06FCBB43}" type="presOf" srcId="{06A91BAB-E3D3-4797-9821-12C1292B7132}" destId="{3DD339C3-38DC-49F0-9D97-0DDFBA563E2F}" srcOrd="0" destOrd="0" presId="urn:microsoft.com/office/officeart/2005/8/layout/hChevron3"/>
    <dgm:cxn modelId="{B09DD4B8-7CA6-4385-8C0B-5F60F95D3544}" srcId="{FC1C1647-8AC0-4445-91AF-B16B408A9CF6}" destId="{84490A19-587C-40E4-B04F-597A9C9C4588}" srcOrd="0" destOrd="0" parTransId="{93BE3CB5-791A-4AE0-8135-80E220FDE46C}" sibTransId="{C15F4ABE-D11F-4D78-B4D6-0C92A4C25FAF}"/>
    <dgm:cxn modelId="{8EB66B24-C127-4041-94A1-2944604A57FF}" srcId="{FC1C1647-8AC0-4445-91AF-B16B408A9CF6}" destId="{06A91BAB-E3D3-4797-9821-12C1292B7132}" srcOrd="1" destOrd="0" parTransId="{3C828F70-7A66-4EE4-BD7D-67D1D7B826A2}" sibTransId="{551C3C8B-ADB8-4AEC-B8F6-F496E3BED00E}"/>
    <dgm:cxn modelId="{5DD3EC48-1803-4C6F-861D-49CC5A6C9AF4}" type="presOf" srcId="{FC1C1647-8AC0-4445-91AF-B16B408A9CF6}" destId="{346B137E-3FDB-4109-A95C-00A3CC30AF04}" srcOrd="0" destOrd="0" presId="urn:microsoft.com/office/officeart/2005/8/layout/hChevron3"/>
    <dgm:cxn modelId="{3BA45304-4D23-4C96-AB1B-FE0C44B930F0}" srcId="{FC1C1647-8AC0-4445-91AF-B16B408A9CF6}" destId="{FD20E717-6FAB-4AE6-8AE8-ACF47FE235D7}" srcOrd="2" destOrd="0" parTransId="{38348909-301F-4819-87BD-DC375DC9F80A}" sibTransId="{F2D6C868-022E-4F93-9361-0ACE08899D3C}"/>
    <dgm:cxn modelId="{ECBC030B-2F8D-48B4-BDF6-7E708D0AA143}" type="presParOf" srcId="{346B137E-3FDB-4109-A95C-00A3CC30AF04}" destId="{4E5812C0-058E-4B3E-858D-883968DE8DE7}" srcOrd="0" destOrd="0" presId="urn:microsoft.com/office/officeart/2005/8/layout/hChevron3"/>
    <dgm:cxn modelId="{C32ADE41-5A01-4B41-90A1-3680EC142BC0}" type="presParOf" srcId="{346B137E-3FDB-4109-A95C-00A3CC30AF04}" destId="{82DB8F2F-2D81-426A-9FAF-D1AC7DD955D1}" srcOrd="1" destOrd="0" presId="urn:microsoft.com/office/officeart/2005/8/layout/hChevron3"/>
    <dgm:cxn modelId="{911A24DA-91C0-4FC0-BC3F-AC0FA8237C50}" type="presParOf" srcId="{346B137E-3FDB-4109-A95C-00A3CC30AF04}" destId="{3DD339C3-38DC-49F0-9D97-0DDFBA563E2F}" srcOrd="2" destOrd="0" presId="urn:microsoft.com/office/officeart/2005/8/layout/hChevron3"/>
    <dgm:cxn modelId="{B32DE5C1-D080-443E-A7AE-E41824E36D21}" type="presParOf" srcId="{346B137E-3FDB-4109-A95C-00A3CC30AF04}" destId="{3001EFB7-9021-4484-9E5F-F07DD6C076B4}" srcOrd="3" destOrd="0" presId="urn:microsoft.com/office/officeart/2005/8/layout/hChevron3"/>
    <dgm:cxn modelId="{D2611ED1-36F4-4AB4-8DF4-90A67BC36784}" type="presParOf" srcId="{346B137E-3FDB-4109-A95C-00A3CC30AF04}" destId="{255C0BB1-D592-48B2-A3D7-A629D9AFB45D}" srcOrd="4" destOrd="0" presId="urn:microsoft.com/office/officeart/2005/8/layout/hChevron3"/>
  </dgm:cxnLst>
  <dgm:bg>
    <a:noFill/>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5812C0-058E-4B3E-858D-883968DE8DE7}">
      <dsp:nvSpPr>
        <dsp:cNvPr id="0" name=""/>
        <dsp:cNvSpPr/>
      </dsp:nvSpPr>
      <dsp:spPr>
        <a:xfrm>
          <a:off x="2341" y="0"/>
          <a:ext cx="2824832" cy="412177"/>
        </a:xfrm>
        <a:prstGeom prst="homePlate">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48006" rIns="24003" bIns="48006" numCol="1" spcCol="1270" anchor="ctr" anchorCtr="0">
          <a:noAutofit/>
        </a:bodyPr>
        <a:lstStyle/>
        <a:p>
          <a:pPr lvl="0" algn="l" defTabSz="800100">
            <a:lnSpc>
              <a:spcPct val="90000"/>
            </a:lnSpc>
            <a:spcBef>
              <a:spcPct val="0"/>
            </a:spcBef>
            <a:spcAft>
              <a:spcPct val="35000"/>
            </a:spcAft>
          </a:pPr>
          <a:r>
            <a:rPr lang="ja-JP" altLang="en-US" sz="1800" b="1" kern="1200"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　ダム管理事務所</a:t>
          </a:r>
          <a:endParaRPr lang="ja-JP" altLang="en-US" sz="1800" b="1" kern="1200"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dsp:txBody>
      <dsp:txXfrm>
        <a:off x="2341" y="0"/>
        <a:ext cx="2721788" cy="412177"/>
      </dsp:txXfrm>
    </dsp:sp>
    <dsp:sp modelId="{3DD339C3-38DC-49F0-9D97-0DDFBA563E2F}">
      <dsp:nvSpPr>
        <dsp:cNvPr id="0" name=""/>
        <dsp:cNvSpPr/>
      </dsp:nvSpPr>
      <dsp:spPr>
        <a:xfrm>
          <a:off x="1980008" y="0"/>
          <a:ext cx="4235830" cy="41217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lvl="0" algn="l" defTabSz="800100">
            <a:lnSpc>
              <a:spcPct val="90000"/>
            </a:lnSpc>
            <a:spcBef>
              <a:spcPct val="0"/>
            </a:spcBef>
            <a:spcAft>
              <a:spcPct val="35000"/>
            </a:spcAft>
          </a:pPr>
          <a:r>
            <a:rPr lang="ja-JP" altLang="en-US" sz="1800" b="1" kern="1200"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　　　　　　上流事務所</a:t>
          </a:r>
          <a:endParaRPr lang="ja-JP" altLang="en-US" sz="1800" b="1" kern="1200"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dsp:txBody>
      <dsp:txXfrm>
        <a:off x="2186097" y="0"/>
        <a:ext cx="3823653" cy="412177"/>
      </dsp:txXfrm>
    </dsp:sp>
    <dsp:sp modelId="{255C0BB1-D592-48B2-A3D7-A629D9AFB45D}">
      <dsp:nvSpPr>
        <dsp:cNvPr id="0" name=""/>
        <dsp:cNvSpPr/>
      </dsp:nvSpPr>
      <dsp:spPr>
        <a:xfrm>
          <a:off x="5368672" y="0"/>
          <a:ext cx="4235830" cy="412177"/>
        </a:xfrm>
        <a:prstGeom prst="chevron">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lvl="0" algn="l" defTabSz="800100">
            <a:lnSpc>
              <a:spcPct val="90000"/>
            </a:lnSpc>
            <a:spcBef>
              <a:spcPct val="0"/>
            </a:spcBef>
            <a:spcAft>
              <a:spcPct val="35000"/>
            </a:spcAft>
          </a:pPr>
          <a:r>
            <a:rPr lang="ja-JP" altLang="en-US" sz="1800" b="1" kern="1200"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　 　　　　　下流事務所</a:t>
          </a:r>
          <a:endParaRPr lang="ja-JP" altLang="en-US" sz="1800" b="1" kern="1200"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dsp:txBody>
      <dsp:txXfrm>
        <a:off x="5574761" y="0"/>
        <a:ext cx="3823653" cy="412177"/>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1"/>
            <a:ext cx="2949575" cy="498475"/>
          </a:xfrm>
          <a:prstGeom prst="rect">
            <a:avLst/>
          </a:prstGeom>
        </p:spPr>
        <p:txBody>
          <a:bodyPr vert="horz" lIns="91433" tIns="45716" rIns="91433" bIns="45716"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6039" y="1"/>
            <a:ext cx="2949575" cy="498475"/>
          </a:xfrm>
          <a:prstGeom prst="rect">
            <a:avLst/>
          </a:prstGeom>
        </p:spPr>
        <p:txBody>
          <a:bodyPr vert="horz" lIns="91433" tIns="45716" rIns="91433" bIns="45716" rtlCol="0"/>
          <a:lstStyle>
            <a:lvl1pPr algn="r">
              <a:defRPr sz="1200"/>
            </a:lvl1pPr>
          </a:lstStyle>
          <a:p>
            <a:fld id="{F887420E-DAB8-4A46-8D37-24A5D6DDB9F1}" type="datetimeFigureOut">
              <a:rPr kumimoji="1" lang="ja-JP" altLang="en-US" smtClean="0"/>
              <a:t>2020/10/7</a:t>
            </a:fld>
            <a:endParaRPr kumimoji="1" lang="ja-JP" altLang="en-US"/>
          </a:p>
        </p:txBody>
      </p:sp>
      <p:sp>
        <p:nvSpPr>
          <p:cNvPr id="4" name="フッター プレースホルダー 3"/>
          <p:cNvSpPr>
            <a:spLocks noGrp="1"/>
          </p:cNvSpPr>
          <p:nvPr>
            <p:ph type="ftr" sz="quarter" idx="2"/>
          </p:nvPr>
        </p:nvSpPr>
        <p:spPr>
          <a:xfrm>
            <a:off x="1" y="9440864"/>
            <a:ext cx="2949575" cy="498475"/>
          </a:xfrm>
          <a:prstGeom prst="rect">
            <a:avLst/>
          </a:prstGeom>
        </p:spPr>
        <p:txBody>
          <a:bodyPr vert="horz" lIns="91433" tIns="45716" rIns="91433" bIns="45716"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039" y="9440864"/>
            <a:ext cx="2949575" cy="498475"/>
          </a:xfrm>
          <a:prstGeom prst="rect">
            <a:avLst/>
          </a:prstGeom>
        </p:spPr>
        <p:txBody>
          <a:bodyPr vert="horz" lIns="91433" tIns="45716" rIns="91433" bIns="45716" rtlCol="0" anchor="b"/>
          <a:lstStyle>
            <a:lvl1pPr algn="r">
              <a:defRPr sz="1200"/>
            </a:lvl1pPr>
          </a:lstStyle>
          <a:p>
            <a:fld id="{E2295150-8E46-4D67-A1C4-C194FF2CF674}" type="slidenum">
              <a:rPr kumimoji="1" lang="ja-JP" altLang="en-US" smtClean="0"/>
              <a:t>‹#›</a:t>
            </a:fld>
            <a:endParaRPr kumimoji="1" lang="ja-JP" altLang="en-US"/>
          </a:p>
        </p:txBody>
      </p:sp>
    </p:spTree>
    <p:extLst>
      <p:ext uri="{BB962C8B-B14F-4D97-AF65-F5344CB8AC3E}">
        <p14:creationId xmlns:p14="http://schemas.microsoft.com/office/powerpoint/2010/main" val="16935228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1"/>
            <a:ext cx="2949787" cy="498693"/>
          </a:xfrm>
          <a:prstGeom prst="rect">
            <a:avLst/>
          </a:prstGeom>
        </p:spPr>
        <p:txBody>
          <a:bodyPr vert="horz" lIns="91433" tIns="45716" rIns="91433" bIns="45716"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9" y="1"/>
            <a:ext cx="2949787" cy="498693"/>
          </a:xfrm>
          <a:prstGeom prst="rect">
            <a:avLst/>
          </a:prstGeom>
        </p:spPr>
        <p:txBody>
          <a:bodyPr vert="horz" lIns="91433" tIns="45716" rIns="91433" bIns="45716" rtlCol="0"/>
          <a:lstStyle>
            <a:lvl1pPr algn="r">
              <a:defRPr sz="1200"/>
            </a:lvl1pPr>
          </a:lstStyle>
          <a:p>
            <a:fld id="{CE9B883B-364F-4CF7-814D-74B343ED2BE2}" type="datetimeFigureOut">
              <a:rPr kumimoji="1" lang="ja-JP" altLang="en-US" smtClean="0"/>
              <a:t>2020/10/7</a:t>
            </a:fld>
            <a:endParaRPr kumimoji="1" lang="ja-JP" altLang="en-US"/>
          </a:p>
        </p:txBody>
      </p:sp>
      <p:sp>
        <p:nvSpPr>
          <p:cNvPr id="4" name="スライド イメージ プレースホルダー 3"/>
          <p:cNvSpPr>
            <a:spLocks noGrp="1" noRot="1" noChangeAspect="1"/>
          </p:cNvSpPr>
          <p:nvPr>
            <p:ph type="sldImg" idx="2"/>
          </p:nvPr>
        </p:nvSpPr>
        <p:spPr>
          <a:xfrm>
            <a:off x="422275" y="1243013"/>
            <a:ext cx="5962650" cy="3354387"/>
          </a:xfrm>
          <a:prstGeom prst="rect">
            <a:avLst/>
          </a:prstGeom>
          <a:noFill/>
          <a:ln w="12700">
            <a:solidFill>
              <a:prstClr val="black"/>
            </a:solidFill>
          </a:ln>
        </p:spPr>
        <p:txBody>
          <a:bodyPr vert="horz" lIns="91433" tIns="45716" rIns="91433" bIns="45716" rtlCol="0" anchor="ctr"/>
          <a:lstStyle/>
          <a:p>
            <a:endParaRPr lang="ja-JP" altLang="en-US"/>
          </a:p>
        </p:txBody>
      </p:sp>
      <p:sp>
        <p:nvSpPr>
          <p:cNvPr id="5" name="ノート プレースホルダー 4"/>
          <p:cNvSpPr>
            <a:spLocks noGrp="1"/>
          </p:cNvSpPr>
          <p:nvPr>
            <p:ph type="body" sz="quarter" idx="3"/>
          </p:nvPr>
        </p:nvSpPr>
        <p:spPr>
          <a:xfrm>
            <a:off x="680721" y="4783307"/>
            <a:ext cx="5445760" cy="3913614"/>
          </a:xfrm>
          <a:prstGeom prst="rect">
            <a:avLst/>
          </a:prstGeom>
        </p:spPr>
        <p:txBody>
          <a:bodyPr vert="horz" lIns="91433" tIns="45716" rIns="91433" bIns="45716"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440647"/>
            <a:ext cx="2949787" cy="498692"/>
          </a:xfrm>
          <a:prstGeom prst="rect">
            <a:avLst/>
          </a:prstGeom>
        </p:spPr>
        <p:txBody>
          <a:bodyPr vert="horz" lIns="91433" tIns="45716" rIns="91433" bIns="45716"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9" y="9440647"/>
            <a:ext cx="2949787" cy="498692"/>
          </a:xfrm>
          <a:prstGeom prst="rect">
            <a:avLst/>
          </a:prstGeom>
        </p:spPr>
        <p:txBody>
          <a:bodyPr vert="horz" lIns="91433" tIns="45716" rIns="91433" bIns="45716" rtlCol="0" anchor="b"/>
          <a:lstStyle>
            <a:lvl1pPr algn="r">
              <a:defRPr sz="1200"/>
            </a:lvl1pPr>
          </a:lstStyle>
          <a:p>
            <a:fld id="{EC10FEDA-51D8-4F47-8BAB-C36B46A0B5ED}" type="slidenum">
              <a:rPr kumimoji="1" lang="ja-JP" altLang="en-US" smtClean="0"/>
              <a:t>‹#›</a:t>
            </a:fld>
            <a:endParaRPr kumimoji="1" lang="ja-JP" altLang="en-US"/>
          </a:p>
        </p:txBody>
      </p:sp>
    </p:spTree>
    <p:extLst>
      <p:ext uri="{BB962C8B-B14F-4D97-AF65-F5344CB8AC3E}">
        <p14:creationId xmlns:p14="http://schemas.microsoft.com/office/powerpoint/2010/main" val="207811450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8F1FC51-8A68-4B38-BD94-AB467F4BB6B5}" type="slidenum">
              <a:rPr kumimoji="1" lang="ja-JP" altLang="en-US" smtClean="0"/>
              <a:t>1</a:t>
            </a:fld>
            <a:endParaRPr kumimoji="1" lang="ja-JP" altLang="en-US" dirty="0"/>
          </a:p>
        </p:txBody>
      </p:sp>
    </p:spTree>
    <p:extLst>
      <p:ext uri="{BB962C8B-B14F-4D97-AF65-F5344CB8AC3E}">
        <p14:creationId xmlns:p14="http://schemas.microsoft.com/office/powerpoint/2010/main" val="21572353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ja-JP"/>
              <a:t>CALS/ECへの取り組み状況について</a:t>
            </a:r>
          </a:p>
        </p:txBody>
      </p:sp>
      <p:sp>
        <p:nvSpPr>
          <p:cNvPr id="7" name="Rectangle 7"/>
          <p:cNvSpPr>
            <a:spLocks noGrp="1" noChangeArrowheads="1"/>
          </p:cNvSpPr>
          <p:nvPr>
            <p:ph type="sldNum" sz="quarter" idx="5"/>
          </p:nvPr>
        </p:nvSpPr>
        <p:spPr>
          <a:ln/>
        </p:spPr>
        <p:txBody>
          <a:bodyPr/>
          <a:lstStyle/>
          <a:p>
            <a:fld id="{7C0C71BC-3379-4F22-8CFB-FCED00523A42}" type="slidenum">
              <a:rPr lang="en-US" altLang="ja-JP"/>
              <a:pPr/>
              <a:t>13</a:t>
            </a:fld>
            <a:endParaRPr lang="en-US" altLang="ja-JP"/>
          </a:p>
        </p:txBody>
      </p:sp>
      <p:sp>
        <p:nvSpPr>
          <p:cNvPr id="549890" name="Rectangle 2"/>
          <p:cNvSpPr>
            <a:spLocks noGrp="1" noRot="1" noChangeAspect="1" noChangeArrowheads="1" noTextEdit="1"/>
          </p:cNvSpPr>
          <p:nvPr>
            <p:ph type="sldImg"/>
          </p:nvPr>
        </p:nvSpPr>
        <p:spPr>
          <a:ln/>
        </p:spPr>
      </p:sp>
      <p:sp>
        <p:nvSpPr>
          <p:cNvPr id="549891" name="Rectangle 3"/>
          <p:cNvSpPr>
            <a:spLocks noGrp="1" noChangeArrowheads="1"/>
          </p:cNvSpPr>
          <p:nvPr>
            <p:ph type="body" idx="1"/>
          </p:nvPr>
        </p:nvSpPr>
        <p:spPr/>
        <p:txBody>
          <a:bodyPr/>
          <a:lstStyle/>
          <a:p>
            <a:pPr defTabSz="956579">
              <a:defRPr/>
            </a:pPr>
            <a:r>
              <a:rPr lang="ja-JP" altLang="en-US" dirty="0"/>
              <a:t>データ処理サポートの仕組みと災害復旧データベースのイメージを図に示しています。</a:t>
            </a:r>
            <a:endParaRPr lang="ja-JP" altLang="ja-JP" dirty="0"/>
          </a:p>
          <a:p>
            <a:r>
              <a:rPr lang="ja-JP" altLang="en-US" dirty="0"/>
              <a:t>現地測量データをインターネットで（仮称）サポートセンターへ転送し、</a:t>
            </a:r>
            <a:endParaRPr lang="en-US" altLang="ja-JP" dirty="0"/>
          </a:p>
          <a:p>
            <a:r>
              <a:rPr lang="ja-JP" altLang="en-US" dirty="0"/>
              <a:t>センターで取得の確認と対応点処理、地形モデルの確認した上で、現地担当へ通知するとともに、</a:t>
            </a:r>
            <a:endParaRPr lang="en-US" altLang="ja-JP" dirty="0"/>
          </a:p>
          <a:p>
            <a:r>
              <a:rPr lang="ja-JP" altLang="en-US" dirty="0"/>
              <a:t>（仮称）被災状況データベースへデータ登録します。</a:t>
            </a:r>
            <a:endParaRPr lang="en-US" altLang="ja-JP" dirty="0"/>
          </a:p>
          <a:p>
            <a:r>
              <a:rPr lang="ja-JP" altLang="en-US" dirty="0"/>
              <a:t>将来的には、サポートセンターの機能をサーバサイドでの半自動的に処理して</a:t>
            </a:r>
            <a:endParaRPr lang="en-US" altLang="ja-JP" dirty="0"/>
          </a:p>
          <a:p>
            <a:r>
              <a:rPr lang="ja-JP" altLang="en-US" dirty="0"/>
              <a:t>クラウド化できる可能性も考えらます。</a:t>
            </a:r>
            <a:endParaRPr lang="en-US" altLang="ja-JP" dirty="0"/>
          </a:p>
          <a:p>
            <a:r>
              <a:rPr lang="ja-JP" altLang="en-US" dirty="0"/>
              <a:t>現在、手間になっているポールの設置やマーカの設置得についても、</a:t>
            </a:r>
            <a:endParaRPr lang="en-US" altLang="ja-JP" dirty="0"/>
          </a:p>
          <a:p>
            <a:r>
              <a:rPr lang="ja-JP" altLang="en-US" dirty="0"/>
              <a:t>ノン・ポール、ノン・マーカでの写真測量・分析処理となることで、</a:t>
            </a:r>
            <a:endParaRPr lang="en-US" altLang="ja-JP" dirty="0"/>
          </a:p>
          <a:p>
            <a:r>
              <a:rPr lang="ja-JP" altLang="en-US" dirty="0"/>
              <a:t>カメラ撮影し転送するだけで地形モデルの作成が可能とすることの実現化についても</a:t>
            </a:r>
            <a:endParaRPr lang="en-US" altLang="ja-JP" dirty="0"/>
          </a:p>
          <a:p>
            <a:r>
              <a:rPr lang="ja-JP" altLang="en-US" dirty="0"/>
              <a:t>研究対象として取り組んで行きます。</a:t>
            </a:r>
            <a:endParaRPr lang="en-US" altLang="ja-JP" dirty="0"/>
          </a:p>
        </p:txBody>
      </p:sp>
    </p:spTree>
    <p:extLst>
      <p:ext uri="{BB962C8B-B14F-4D97-AF65-F5344CB8AC3E}">
        <p14:creationId xmlns:p14="http://schemas.microsoft.com/office/powerpoint/2010/main" val="1953691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C10FEDA-51D8-4F47-8BAB-C36B46A0B5ED}" type="slidenum">
              <a:rPr kumimoji="1" lang="ja-JP" altLang="en-US" smtClean="0"/>
              <a:t>15</a:t>
            </a:fld>
            <a:endParaRPr kumimoji="1" lang="ja-JP" altLang="en-US"/>
          </a:p>
        </p:txBody>
      </p:sp>
    </p:spTree>
    <p:extLst>
      <p:ext uri="{BB962C8B-B14F-4D97-AF65-F5344CB8AC3E}">
        <p14:creationId xmlns:p14="http://schemas.microsoft.com/office/powerpoint/2010/main" val="7941720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C10FEDA-51D8-4F47-8BAB-C36B46A0B5ED}" type="slidenum">
              <a:rPr kumimoji="1" lang="ja-JP" altLang="en-US" smtClean="0"/>
              <a:t>17</a:t>
            </a:fld>
            <a:endParaRPr kumimoji="1" lang="ja-JP" altLang="en-US"/>
          </a:p>
        </p:txBody>
      </p:sp>
    </p:spTree>
    <p:extLst>
      <p:ext uri="{BB962C8B-B14F-4D97-AF65-F5344CB8AC3E}">
        <p14:creationId xmlns:p14="http://schemas.microsoft.com/office/powerpoint/2010/main" val="14132077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36563" y="1252538"/>
            <a:ext cx="6007100" cy="33782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D5CC206-5846-4C9C-91BC-91201FE9FA6C}" type="slidenum">
              <a:rPr kumimoji="1" lang="ja-JP" altLang="en-US" smtClean="0"/>
              <a:t>19</a:t>
            </a:fld>
            <a:endParaRPr kumimoji="1" lang="ja-JP" altLang="en-US"/>
          </a:p>
        </p:txBody>
      </p:sp>
    </p:spTree>
    <p:extLst>
      <p:ext uri="{BB962C8B-B14F-4D97-AF65-F5344CB8AC3E}">
        <p14:creationId xmlns:p14="http://schemas.microsoft.com/office/powerpoint/2010/main" val="15331263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C10FEDA-51D8-4F47-8BAB-C36B46A0B5ED}" type="slidenum">
              <a:rPr kumimoji="1" lang="ja-JP" altLang="en-US" smtClean="0"/>
              <a:t>20</a:t>
            </a:fld>
            <a:endParaRPr kumimoji="1" lang="ja-JP" altLang="en-US"/>
          </a:p>
        </p:txBody>
      </p:sp>
    </p:spTree>
    <p:extLst>
      <p:ext uri="{BB962C8B-B14F-4D97-AF65-F5344CB8AC3E}">
        <p14:creationId xmlns:p14="http://schemas.microsoft.com/office/powerpoint/2010/main" val="21767212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8F1FC51-8A68-4B38-BD94-AB467F4BB6B5}" type="slidenum">
              <a:rPr kumimoji="1" lang="ja-JP" altLang="en-US" smtClean="0"/>
              <a:t>3</a:t>
            </a:fld>
            <a:endParaRPr kumimoji="1" lang="ja-JP" altLang="en-US" dirty="0"/>
          </a:p>
        </p:txBody>
      </p:sp>
    </p:spTree>
    <p:extLst>
      <p:ext uri="{BB962C8B-B14F-4D97-AF65-F5344CB8AC3E}">
        <p14:creationId xmlns:p14="http://schemas.microsoft.com/office/powerpoint/2010/main" val="30574206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2650" cy="33543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6DAE22E-A58D-4610-96A7-F704A6FBBF2B}" type="slidenum">
              <a:rPr kumimoji="1" lang="ja-JP" altLang="en-US" smtClean="0"/>
              <a:t>5</a:t>
            </a:fld>
            <a:endParaRPr kumimoji="1" lang="ja-JP" altLang="en-US"/>
          </a:p>
        </p:txBody>
      </p:sp>
    </p:spTree>
    <p:extLst>
      <p:ext uri="{BB962C8B-B14F-4D97-AF65-F5344CB8AC3E}">
        <p14:creationId xmlns:p14="http://schemas.microsoft.com/office/powerpoint/2010/main" val="15746553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D8F1FC51-8A68-4B38-BD94-AB467F4BB6B5}" type="slidenum">
              <a:rPr kumimoji="1" lang="ja-JP" altLang="en-US" smtClean="0"/>
              <a:t>7</a:t>
            </a:fld>
            <a:endParaRPr kumimoji="1" lang="ja-JP" altLang="en-US" dirty="0"/>
          </a:p>
        </p:txBody>
      </p:sp>
    </p:spTree>
    <p:extLst>
      <p:ext uri="{BB962C8B-B14F-4D97-AF65-F5344CB8AC3E}">
        <p14:creationId xmlns:p14="http://schemas.microsoft.com/office/powerpoint/2010/main" val="33010773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C10FEDA-51D8-4F47-8BAB-C36B46A0B5ED}" type="slidenum">
              <a:rPr kumimoji="1" lang="ja-JP" altLang="en-US" smtClean="0"/>
              <a:t>8</a:t>
            </a:fld>
            <a:endParaRPr kumimoji="1" lang="ja-JP" altLang="en-US"/>
          </a:p>
        </p:txBody>
      </p:sp>
    </p:spTree>
    <p:extLst>
      <p:ext uri="{BB962C8B-B14F-4D97-AF65-F5344CB8AC3E}">
        <p14:creationId xmlns:p14="http://schemas.microsoft.com/office/powerpoint/2010/main" val="41833755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C10FEDA-51D8-4F47-8BAB-C36B46A0B5ED}" type="slidenum">
              <a:rPr kumimoji="1" lang="ja-JP" altLang="en-US" smtClean="0"/>
              <a:t>9</a:t>
            </a:fld>
            <a:endParaRPr kumimoji="1" lang="ja-JP" altLang="en-US"/>
          </a:p>
        </p:txBody>
      </p:sp>
    </p:spTree>
    <p:extLst>
      <p:ext uri="{BB962C8B-B14F-4D97-AF65-F5344CB8AC3E}">
        <p14:creationId xmlns:p14="http://schemas.microsoft.com/office/powerpoint/2010/main" val="13885729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D2B6DE9-56BA-4E36-9236-3096FE7FCB83}" type="slidenum">
              <a:rPr kumimoji="1" lang="ja-JP" altLang="en-US" smtClean="0"/>
              <a:t>10</a:t>
            </a:fld>
            <a:endParaRPr kumimoji="1" lang="ja-JP" altLang="en-US"/>
          </a:p>
        </p:txBody>
      </p:sp>
    </p:spTree>
    <p:extLst>
      <p:ext uri="{BB962C8B-B14F-4D97-AF65-F5344CB8AC3E}">
        <p14:creationId xmlns:p14="http://schemas.microsoft.com/office/powerpoint/2010/main" val="5928690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C10FEDA-51D8-4F47-8BAB-C36B46A0B5ED}" type="slidenum">
              <a:rPr kumimoji="1" lang="ja-JP" altLang="en-US" smtClean="0"/>
              <a:t>11</a:t>
            </a:fld>
            <a:endParaRPr kumimoji="1" lang="ja-JP" altLang="en-US"/>
          </a:p>
        </p:txBody>
      </p:sp>
    </p:spTree>
    <p:extLst>
      <p:ext uri="{BB962C8B-B14F-4D97-AF65-F5344CB8AC3E}">
        <p14:creationId xmlns:p14="http://schemas.microsoft.com/office/powerpoint/2010/main" val="5521247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C10FEDA-51D8-4F47-8BAB-C36B46A0B5ED}" type="slidenum">
              <a:rPr kumimoji="1" lang="ja-JP" altLang="en-US" smtClean="0"/>
              <a:t>12</a:t>
            </a:fld>
            <a:endParaRPr kumimoji="1" lang="ja-JP" altLang="en-US"/>
          </a:p>
        </p:txBody>
      </p:sp>
    </p:spTree>
    <p:extLst>
      <p:ext uri="{BB962C8B-B14F-4D97-AF65-F5344CB8AC3E}">
        <p14:creationId xmlns:p14="http://schemas.microsoft.com/office/powerpoint/2010/main" val="34637144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normAutofit/>
          </a:bodyPr>
          <a:lstStyle>
            <a:lvl1pPr algn="ctr">
              <a:defRPr sz="4400"/>
            </a:lvl1pPr>
          </a:lstStyle>
          <a:p>
            <a:r>
              <a:rPr kumimoji="1" lang="ja-JP" altLang="en-US" dirty="0"/>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FBE1CD7F-83BB-475F-A997-28C83DC06940}" type="datetimeFigureOut">
              <a:rPr kumimoji="1" lang="ja-JP" altLang="en-US" smtClean="0"/>
              <a:t>2020/10/7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9375937-23D3-429A-832D-2F8F06892324}" type="slidenum">
              <a:rPr kumimoji="1" lang="ja-JP" altLang="en-US" smtClean="0"/>
              <a:t>‹#›</a:t>
            </a:fld>
            <a:endParaRPr kumimoji="1" lang="ja-JP" altLang="en-US"/>
          </a:p>
        </p:txBody>
      </p:sp>
    </p:spTree>
    <p:extLst>
      <p:ext uri="{BB962C8B-B14F-4D97-AF65-F5344CB8AC3E}">
        <p14:creationId xmlns:p14="http://schemas.microsoft.com/office/powerpoint/2010/main" val="2094860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FBE1CD7F-83BB-475F-A997-28C83DC06940}" type="datetimeFigureOut">
              <a:rPr kumimoji="1" lang="ja-JP" altLang="en-US" smtClean="0"/>
              <a:t>2020/10/7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9375937-23D3-429A-832D-2F8F06892324}" type="slidenum">
              <a:rPr kumimoji="1" lang="ja-JP" altLang="en-US" smtClean="0"/>
              <a:t>‹#›</a:t>
            </a:fld>
            <a:endParaRPr kumimoji="1" lang="ja-JP" altLang="en-US"/>
          </a:p>
        </p:txBody>
      </p:sp>
    </p:spTree>
    <p:extLst>
      <p:ext uri="{BB962C8B-B14F-4D97-AF65-F5344CB8AC3E}">
        <p14:creationId xmlns:p14="http://schemas.microsoft.com/office/powerpoint/2010/main" val="18984196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FBE1CD7F-83BB-475F-A997-28C83DC06940}" type="datetimeFigureOut">
              <a:rPr kumimoji="1" lang="ja-JP" altLang="en-US" smtClean="0"/>
              <a:t>2020/10/7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9375937-23D3-429A-832D-2F8F06892324}" type="slidenum">
              <a:rPr kumimoji="1" lang="ja-JP" altLang="en-US" smtClean="0"/>
              <a:t>‹#›</a:t>
            </a:fld>
            <a:endParaRPr kumimoji="1" lang="ja-JP" altLang="en-US"/>
          </a:p>
        </p:txBody>
      </p:sp>
    </p:spTree>
    <p:extLst>
      <p:ext uri="{BB962C8B-B14F-4D97-AF65-F5344CB8AC3E}">
        <p14:creationId xmlns:p14="http://schemas.microsoft.com/office/powerpoint/2010/main" val="8137463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FBE1CD7F-83BB-475F-A997-28C83DC06940}" type="datetimeFigureOut">
              <a:rPr kumimoji="1" lang="ja-JP" altLang="en-US" smtClean="0"/>
              <a:t>2020/10/7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9375937-23D3-429A-832D-2F8F06892324}" type="slidenum">
              <a:rPr kumimoji="1" lang="ja-JP" altLang="en-US" smtClean="0"/>
              <a:t>‹#›</a:t>
            </a:fld>
            <a:endParaRPr kumimoji="1" lang="ja-JP" altLang="en-US"/>
          </a:p>
        </p:txBody>
      </p:sp>
    </p:spTree>
    <p:extLst>
      <p:ext uri="{BB962C8B-B14F-4D97-AF65-F5344CB8AC3E}">
        <p14:creationId xmlns:p14="http://schemas.microsoft.com/office/powerpoint/2010/main" val="28780796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FBE1CD7F-83BB-475F-A997-28C83DC06940}" type="datetimeFigureOut">
              <a:rPr kumimoji="1" lang="ja-JP" altLang="en-US" smtClean="0"/>
              <a:t>2020/10/7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9375937-23D3-429A-832D-2F8F06892324}" type="slidenum">
              <a:rPr kumimoji="1" lang="ja-JP" altLang="en-US" smtClean="0"/>
              <a:t>‹#›</a:t>
            </a:fld>
            <a:endParaRPr kumimoji="1" lang="ja-JP" altLang="en-US"/>
          </a:p>
        </p:txBody>
      </p:sp>
    </p:spTree>
    <p:extLst>
      <p:ext uri="{BB962C8B-B14F-4D97-AF65-F5344CB8AC3E}">
        <p14:creationId xmlns:p14="http://schemas.microsoft.com/office/powerpoint/2010/main" val="2657559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FBE1CD7F-83BB-475F-A997-28C83DC06940}" type="datetimeFigureOut">
              <a:rPr kumimoji="1" lang="ja-JP" altLang="en-US" smtClean="0"/>
              <a:t>2020/10/7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A9375937-23D3-429A-832D-2F8F06892324}" type="slidenum">
              <a:rPr kumimoji="1" lang="ja-JP" altLang="en-US" smtClean="0"/>
              <a:t>‹#›</a:t>
            </a:fld>
            <a:endParaRPr kumimoji="1" lang="ja-JP" altLang="en-US"/>
          </a:p>
        </p:txBody>
      </p:sp>
    </p:spTree>
    <p:extLst>
      <p:ext uri="{BB962C8B-B14F-4D97-AF65-F5344CB8AC3E}">
        <p14:creationId xmlns:p14="http://schemas.microsoft.com/office/powerpoint/2010/main" val="40591238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FBE1CD7F-83BB-475F-A997-28C83DC06940}" type="datetimeFigureOut">
              <a:rPr kumimoji="1" lang="ja-JP" altLang="en-US" smtClean="0"/>
              <a:t>2020/10/7</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A9375937-23D3-429A-832D-2F8F06892324}" type="slidenum">
              <a:rPr kumimoji="1" lang="ja-JP" altLang="en-US" smtClean="0"/>
              <a:t>‹#›</a:t>
            </a:fld>
            <a:endParaRPr kumimoji="1" lang="ja-JP" altLang="en-US"/>
          </a:p>
        </p:txBody>
      </p:sp>
    </p:spTree>
    <p:extLst>
      <p:ext uri="{BB962C8B-B14F-4D97-AF65-F5344CB8AC3E}">
        <p14:creationId xmlns:p14="http://schemas.microsoft.com/office/powerpoint/2010/main" val="21606022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FBE1CD7F-83BB-475F-A997-28C83DC06940}" type="datetimeFigureOut">
              <a:rPr kumimoji="1" lang="ja-JP" altLang="en-US" smtClean="0"/>
              <a:t>2020/10/7</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A9375937-23D3-429A-832D-2F8F06892324}" type="slidenum">
              <a:rPr kumimoji="1" lang="ja-JP" altLang="en-US" smtClean="0"/>
              <a:t>‹#›</a:t>
            </a:fld>
            <a:endParaRPr kumimoji="1" lang="ja-JP" altLang="en-US"/>
          </a:p>
        </p:txBody>
      </p:sp>
    </p:spTree>
    <p:extLst>
      <p:ext uri="{BB962C8B-B14F-4D97-AF65-F5344CB8AC3E}">
        <p14:creationId xmlns:p14="http://schemas.microsoft.com/office/powerpoint/2010/main" val="35435091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FBE1CD7F-83BB-475F-A997-28C83DC06940}" type="datetimeFigureOut">
              <a:rPr kumimoji="1" lang="ja-JP" altLang="en-US" smtClean="0"/>
              <a:t>2020/10/7</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A9375937-23D3-429A-832D-2F8F06892324}" type="slidenum">
              <a:rPr kumimoji="1" lang="ja-JP" altLang="en-US" smtClean="0"/>
              <a:t>‹#›</a:t>
            </a:fld>
            <a:endParaRPr kumimoji="1" lang="ja-JP" altLang="en-US"/>
          </a:p>
        </p:txBody>
      </p:sp>
    </p:spTree>
    <p:extLst>
      <p:ext uri="{BB962C8B-B14F-4D97-AF65-F5344CB8AC3E}">
        <p14:creationId xmlns:p14="http://schemas.microsoft.com/office/powerpoint/2010/main" val="4773598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FBE1CD7F-83BB-475F-A997-28C83DC06940}" type="datetimeFigureOut">
              <a:rPr kumimoji="1" lang="ja-JP" altLang="en-US" smtClean="0"/>
              <a:t>2020/10/7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A9375937-23D3-429A-832D-2F8F06892324}" type="slidenum">
              <a:rPr kumimoji="1" lang="ja-JP" altLang="en-US" smtClean="0"/>
              <a:t>‹#›</a:t>
            </a:fld>
            <a:endParaRPr kumimoji="1" lang="ja-JP" altLang="en-US"/>
          </a:p>
        </p:txBody>
      </p:sp>
    </p:spTree>
    <p:extLst>
      <p:ext uri="{BB962C8B-B14F-4D97-AF65-F5344CB8AC3E}">
        <p14:creationId xmlns:p14="http://schemas.microsoft.com/office/powerpoint/2010/main" val="2453840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FBE1CD7F-83BB-475F-A997-28C83DC06940}" type="datetimeFigureOut">
              <a:rPr kumimoji="1" lang="ja-JP" altLang="en-US" smtClean="0"/>
              <a:t>2020/10/7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A9375937-23D3-429A-832D-2F8F06892324}" type="slidenum">
              <a:rPr kumimoji="1" lang="ja-JP" altLang="en-US" smtClean="0"/>
              <a:t>‹#›</a:t>
            </a:fld>
            <a:endParaRPr kumimoji="1" lang="ja-JP" altLang="en-US"/>
          </a:p>
        </p:txBody>
      </p:sp>
    </p:spTree>
    <p:extLst>
      <p:ext uri="{BB962C8B-B14F-4D97-AF65-F5344CB8AC3E}">
        <p14:creationId xmlns:p14="http://schemas.microsoft.com/office/powerpoint/2010/main" val="33107400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549275"/>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017431"/>
            <a:ext cx="10515600" cy="5159532"/>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E1CD7F-83BB-475F-A997-28C83DC06940}" type="datetimeFigureOut">
              <a:rPr kumimoji="1" lang="ja-JP" altLang="en-US" smtClean="0"/>
              <a:t>2020/10/7</a:t>
            </a:fld>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375937-23D3-429A-832D-2F8F06892324}" type="slidenum">
              <a:rPr kumimoji="1" lang="ja-JP" altLang="en-US" smtClean="0"/>
              <a:t>‹#›</a:t>
            </a:fld>
            <a:endParaRPr kumimoji="1" lang="ja-JP" altLang="en-US"/>
          </a:p>
        </p:txBody>
      </p:sp>
    </p:spTree>
    <p:extLst>
      <p:ext uri="{BB962C8B-B14F-4D97-AF65-F5344CB8AC3E}">
        <p14:creationId xmlns:p14="http://schemas.microsoft.com/office/powerpoint/2010/main" val="38183065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34.png"/><Relationship Id="rId18" Type="http://schemas.openxmlformats.org/officeDocument/2006/relationships/image" Target="../media/image39.png"/><Relationship Id="rId3" Type="http://schemas.openxmlformats.org/officeDocument/2006/relationships/image" Target="../media/image2.png"/><Relationship Id="rId7" Type="http://schemas.openxmlformats.org/officeDocument/2006/relationships/diagramColors" Target="../diagrams/colors1.xml"/><Relationship Id="rId12" Type="http://schemas.openxmlformats.org/officeDocument/2006/relationships/image" Target="../media/image33.png"/><Relationship Id="rId17" Type="http://schemas.openxmlformats.org/officeDocument/2006/relationships/image" Target="../media/image38.png"/><Relationship Id="rId2" Type="http://schemas.openxmlformats.org/officeDocument/2006/relationships/notesSlide" Target="../notesSlides/notesSlide7.xml"/><Relationship Id="rId16" Type="http://schemas.openxmlformats.org/officeDocument/2006/relationships/image" Target="../media/image37.png"/><Relationship Id="rId1" Type="http://schemas.openxmlformats.org/officeDocument/2006/relationships/slideLayout" Target="../slideLayouts/slideLayout1.xml"/><Relationship Id="rId6" Type="http://schemas.openxmlformats.org/officeDocument/2006/relationships/diagramQuickStyle" Target="../diagrams/quickStyle1.xml"/><Relationship Id="rId11" Type="http://schemas.openxmlformats.org/officeDocument/2006/relationships/image" Target="../media/image32.png"/><Relationship Id="rId5" Type="http://schemas.openxmlformats.org/officeDocument/2006/relationships/diagramLayout" Target="../diagrams/layout1.xml"/><Relationship Id="rId15" Type="http://schemas.openxmlformats.org/officeDocument/2006/relationships/image" Target="../media/image36.png"/><Relationship Id="rId10" Type="http://schemas.openxmlformats.org/officeDocument/2006/relationships/image" Target="../media/image31.png"/><Relationship Id="rId4" Type="http://schemas.openxmlformats.org/officeDocument/2006/relationships/diagramData" Target="../diagrams/data1.xml"/><Relationship Id="rId9" Type="http://schemas.openxmlformats.org/officeDocument/2006/relationships/image" Target="../media/image30.png"/><Relationship Id="rId1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2.png"/><Relationship Id="rId4" Type="http://schemas.openxmlformats.org/officeDocument/2006/relationships/image" Target="../media/image41.png"/><Relationship Id="rId9" Type="http://schemas.openxmlformats.org/officeDocument/2006/relationships/image" Target="../media/image46.jpeg"/></Relationships>
</file>

<file path=ppt/slides/_rels/slide13.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2.png"/><Relationship Id="rId18" Type="http://schemas.openxmlformats.org/officeDocument/2006/relationships/image" Target="../media/image61.png"/><Relationship Id="rId3" Type="http://schemas.openxmlformats.org/officeDocument/2006/relationships/image" Target="../media/image47.png"/><Relationship Id="rId21" Type="http://schemas.openxmlformats.org/officeDocument/2006/relationships/image" Target="../media/image64.jpeg"/><Relationship Id="rId7" Type="http://schemas.openxmlformats.org/officeDocument/2006/relationships/image" Target="../media/image51.png"/><Relationship Id="rId12" Type="http://schemas.openxmlformats.org/officeDocument/2006/relationships/image" Target="../media/image56.png"/><Relationship Id="rId17" Type="http://schemas.openxmlformats.org/officeDocument/2006/relationships/image" Target="../media/image60.jpeg"/><Relationship Id="rId2" Type="http://schemas.openxmlformats.org/officeDocument/2006/relationships/notesSlide" Target="../notesSlides/notesSlide10.xml"/><Relationship Id="rId16" Type="http://schemas.openxmlformats.org/officeDocument/2006/relationships/image" Target="../media/image59.png"/><Relationship Id="rId20" Type="http://schemas.openxmlformats.org/officeDocument/2006/relationships/image" Target="../media/image63.emf"/><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jpeg"/><Relationship Id="rId15" Type="http://schemas.openxmlformats.org/officeDocument/2006/relationships/image" Target="../media/image58.png"/><Relationship Id="rId10" Type="http://schemas.openxmlformats.org/officeDocument/2006/relationships/image" Target="../media/image54.png"/><Relationship Id="rId19" Type="http://schemas.openxmlformats.org/officeDocument/2006/relationships/image" Target="../media/image62.pn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image" Target="../media/image57.png"/></Relationships>
</file>

<file path=ppt/slides/_rels/slide1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96.svg"/><Relationship Id="rId4" Type="http://schemas.openxmlformats.org/officeDocument/2006/relationships/image" Target="../media/image68.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9.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emf"/><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1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77.jpg"/><Relationship Id="rId5" Type="http://schemas.openxmlformats.org/officeDocument/2006/relationships/image" Target="../media/image76.jpg"/><Relationship Id="rId4" Type="http://schemas.openxmlformats.org/officeDocument/2006/relationships/image" Target="../media/image7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jpeg"/><Relationship Id="rId1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emf"/></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image" Target="../media/image21.emf"/><Relationship Id="rId4" Type="http://schemas.openxmlformats.org/officeDocument/2006/relationships/image" Target="../media/image20.emf"/></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2.png"/><Relationship Id="rId7" Type="http://schemas.openxmlformats.org/officeDocument/2006/relationships/image" Target="../media/image26.e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emf"/></Relationships>
</file>

<file path=ppt/slides/_rels/slide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7.png"/><Relationship Id="rId7" Type="http://schemas.openxmlformats.org/officeDocument/2006/relationships/image" Target="../media/image26.e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803693" y="1589978"/>
            <a:ext cx="10584611" cy="1655762"/>
          </a:xfrm>
        </p:spPr>
        <p:txBody>
          <a:bodyPr>
            <a:normAutofit fontScale="90000"/>
          </a:bodyPr>
          <a:lstStyle/>
          <a:p>
            <a:r>
              <a:rPr kumimoji="1" lang="en-US" altLang="ja-JP" dirty="0" smtClean="0"/>
              <a:t>BIM/CIM</a:t>
            </a:r>
            <a:r>
              <a:rPr kumimoji="1" lang="ja-JP" altLang="en-US" dirty="0" smtClean="0"/>
              <a:t>の推進による現場の改革</a:t>
            </a:r>
            <a:r>
              <a:rPr kumimoji="1" lang="en-US" altLang="ja-JP" dirty="0" smtClean="0"/>
              <a:t/>
            </a:r>
            <a:br>
              <a:rPr kumimoji="1" lang="en-US" altLang="ja-JP" dirty="0" smtClean="0"/>
            </a:br>
            <a:r>
              <a:rPr kumimoji="1" lang="en-US" altLang="ja-JP" dirty="0" smtClean="0"/>
              <a:t/>
            </a:r>
            <a:br>
              <a:rPr kumimoji="1" lang="en-US" altLang="ja-JP" dirty="0" smtClean="0"/>
            </a:br>
            <a:r>
              <a:rPr kumimoji="1" lang="ja-JP" altLang="en-US" sz="2800" dirty="0" smtClean="0"/>
              <a:t>－新現場力による新たなマネジメントの実現－</a:t>
            </a:r>
            <a:endParaRPr kumimoji="1" lang="ja-JP" altLang="en-US" sz="2800" dirty="0"/>
          </a:p>
        </p:txBody>
      </p:sp>
      <p:sp>
        <p:nvSpPr>
          <p:cNvPr id="3" name="サブタイトル 2"/>
          <p:cNvSpPr>
            <a:spLocks noGrp="1"/>
          </p:cNvSpPr>
          <p:nvPr>
            <p:ph type="subTitle" idx="1"/>
          </p:nvPr>
        </p:nvSpPr>
        <p:spPr>
          <a:xfrm>
            <a:off x="1524000" y="4349385"/>
            <a:ext cx="9144000" cy="1655762"/>
          </a:xfrm>
        </p:spPr>
        <p:txBody>
          <a:bodyPr>
            <a:normAutofit/>
          </a:bodyPr>
          <a:lstStyle/>
          <a:p>
            <a:endParaRPr kumimoji="1" lang="en-US" altLang="ja-JP" dirty="0"/>
          </a:p>
          <a:p>
            <a:r>
              <a:rPr kumimoji="1" lang="ja-JP" altLang="en-US" sz="2800" dirty="0"/>
              <a:t>一般財団法人日本建設情報総合センター</a:t>
            </a:r>
            <a:endParaRPr kumimoji="1" lang="en-US" altLang="ja-JP" sz="2800" dirty="0"/>
          </a:p>
          <a:p>
            <a:r>
              <a:rPr lang="ja-JP" altLang="en-US" sz="4000" dirty="0"/>
              <a:t>尾澤卓思</a:t>
            </a:r>
            <a:endParaRPr kumimoji="1" lang="ja-JP" altLang="en-US" sz="4000" dirty="0"/>
          </a:p>
        </p:txBody>
      </p:sp>
      <p:sp>
        <p:nvSpPr>
          <p:cNvPr id="4" name="テキスト ボックス 3"/>
          <p:cNvSpPr txBox="1"/>
          <p:nvPr/>
        </p:nvSpPr>
        <p:spPr>
          <a:xfrm>
            <a:off x="10012823" y="383750"/>
            <a:ext cx="1335662" cy="369332"/>
          </a:xfrm>
          <a:prstGeom prst="rect">
            <a:avLst/>
          </a:prstGeom>
          <a:noFill/>
        </p:spPr>
        <p:txBody>
          <a:bodyPr wrap="square" rtlCol="0">
            <a:spAutoFit/>
          </a:bodyPr>
          <a:lstStyle/>
          <a:p>
            <a:r>
              <a:rPr kumimoji="1" lang="en-US" altLang="ja-JP" dirty="0" smtClean="0"/>
              <a:t>2020/</a:t>
            </a:r>
            <a:r>
              <a:rPr lang="en-US" altLang="ja-JP" dirty="0" smtClean="0"/>
              <a:t>10</a:t>
            </a:r>
            <a:r>
              <a:rPr kumimoji="1" lang="en-US" altLang="ja-JP" dirty="0" smtClean="0"/>
              <a:t>/20</a:t>
            </a:r>
            <a:endParaRPr kumimoji="1" lang="ja-JP" altLang="en-US"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49356" y="4070571"/>
            <a:ext cx="1693286" cy="557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テキスト ボックス 6">
            <a:extLst>
              <a:ext uri="{FF2B5EF4-FFF2-40B4-BE49-F238E27FC236}">
                <a16:creationId xmlns:a16="http://schemas.microsoft.com/office/drawing/2014/main" id="{BC7F7F3A-ACAB-48DD-9D88-88E5F138CA03}"/>
              </a:ext>
            </a:extLst>
          </p:cNvPr>
          <p:cNvSpPr txBox="1"/>
          <p:nvPr/>
        </p:nvSpPr>
        <p:spPr>
          <a:xfrm>
            <a:off x="9209713" y="765147"/>
            <a:ext cx="2982287" cy="369332"/>
          </a:xfrm>
          <a:prstGeom prst="rect">
            <a:avLst/>
          </a:prstGeom>
          <a:noFill/>
        </p:spPr>
        <p:txBody>
          <a:bodyPr wrap="square" rtlCol="0">
            <a:spAutoFit/>
          </a:bodyPr>
          <a:lstStyle/>
          <a:p>
            <a:pPr algn="ctr"/>
            <a:r>
              <a:rPr kumimoji="1" lang="ja-JP" altLang="en-US" dirty="0" smtClean="0"/>
              <a:t>九州技術展</a:t>
            </a:r>
            <a:endParaRPr kumimoji="1" lang="ja-JP" altLang="en-US" dirty="0"/>
          </a:p>
        </p:txBody>
      </p:sp>
    </p:spTree>
    <p:extLst>
      <p:ext uri="{BB962C8B-B14F-4D97-AF65-F5344CB8AC3E}">
        <p14:creationId xmlns:p14="http://schemas.microsoft.com/office/powerpoint/2010/main" val="3090505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角丸四角形 7"/>
          <p:cNvSpPr/>
          <p:nvPr/>
        </p:nvSpPr>
        <p:spPr>
          <a:xfrm>
            <a:off x="349956" y="2135775"/>
            <a:ext cx="9423548" cy="2169953"/>
          </a:xfrm>
          <a:prstGeom prst="roundRect">
            <a:avLst>
              <a:gd name="adj" fmla="val 2018"/>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1" name="直線コネクタ 90"/>
          <p:cNvCxnSpPr/>
          <p:nvPr/>
        </p:nvCxnSpPr>
        <p:spPr>
          <a:xfrm>
            <a:off x="0" y="453743"/>
            <a:ext cx="12192000" cy="0"/>
          </a:xfrm>
          <a:prstGeom prst="line">
            <a:avLst/>
          </a:prstGeom>
          <a:ln w="63500" cmpd="thinThick"/>
        </p:spPr>
        <p:style>
          <a:lnRef idx="1">
            <a:schemeClr val="accent1"/>
          </a:lnRef>
          <a:fillRef idx="0">
            <a:schemeClr val="accent1"/>
          </a:fillRef>
          <a:effectRef idx="0">
            <a:schemeClr val="accent1"/>
          </a:effectRef>
          <a:fontRef idx="minor">
            <a:schemeClr val="tx1"/>
          </a:fontRef>
        </p:style>
      </p:cxnSp>
      <p:sp>
        <p:nvSpPr>
          <p:cNvPr id="87" name="テキスト ボックス 86">
            <a:extLst>
              <a:ext uri="{FF2B5EF4-FFF2-40B4-BE49-F238E27FC236}">
                <a16:creationId xmlns:a16="http://schemas.microsoft.com/office/drawing/2014/main" id="{81B6512E-99DD-4DAF-ACC9-ADDFB77E98CE}"/>
              </a:ext>
            </a:extLst>
          </p:cNvPr>
          <p:cNvSpPr txBox="1"/>
          <p:nvPr/>
        </p:nvSpPr>
        <p:spPr>
          <a:xfrm>
            <a:off x="4853" y="5877"/>
            <a:ext cx="12139022" cy="461665"/>
          </a:xfrm>
          <a:prstGeom prst="rect">
            <a:avLst/>
          </a:prstGeom>
          <a:noFill/>
        </p:spPr>
        <p:txBody>
          <a:bodyPr wrap="square" rtlCol="0">
            <a:spAutoFit/>
          </a:bodyPr>
          <a:lstStyle/>
          <a:p>
            <a:r>
              <a:rPr lang="ja-JP" altLang="en-US" sz="2400" b="1" dirty="0" smtClean="0">
                <a:solidFill>
                  <a:srgbClr val="0070C0"/>
                </a:solidFill>
                <a:latin typeface="Meiryo UI" panose="020B0604030504040204" pitchFamily="50" charset="-128"/>
                <a:ea typeface="Meiryo UI" panose="020B0604030504040204" pitchFamily="50" charset="-128"/>
                <a:cs typeface="Meiryo UI" panose="020B0604030504040204" pitchFamily="50" charset="-128"/>
              </a:rPr>
              <a:t>河川流域における統合モデルの連携イメージ</a:t>
            </a:r>
            <a:endParaRPr lang="ja-JP" altLang="en-US" sz="2400" b="1" dirty="0">
              <a:solidFill>
                <a:srgbClr val="0070C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92" name="図 91" descr="img_h1"/>
          <p:cNvPicPr/>
          <p:nvPr/>
        </p:nvPicPr>
        <p:blipFill>
          <a:blip r:embed="rId3" cstate="print"/>
          <a:srcRect/>
          <a:stretch>
            <a:fillRect/>
          </a:stretch>
        </p:blipFill>
        <p:spPr bwMode="auto">
          <a:xfrm>
            <a:off x="9773504" y="116474"/>
            <a:ext cx="2255465" cy="254353"/>
          </a:xfrm>
          <a:prstGeom prst="rect">
            <a:avLst/>
          </a:prstGeom>
          <a:noFill/>
          <a:ln w="9525">
            <a:noFill/>
            <a:miter lim="800000"/>
            <a:headEnd/>
            <a:tailEnd/>
          </a:ln>
        </p:spPr>
      </p:pic>
      <p:graphicFrame>
        <p:nvGraphicFramePr>
          <p:cNvPr id="27" name="コンテンツ プレースホルダー 3"/>
          <p:cNvGraphicFramePr>
            <a:graphicFrameLocks/>
          </p:cNvGraphicFramePr>
          <p:nvPr>
            <p:extLst/>
          </p:nvPr>
        </p:nvGraphicFramePr>
        <p:xfrm>
          <a:off x="349954" y="1619827"/>
          <a:ext cx="9606844" cy="41217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9" name="角丸四角形 48"/>
          <p:cNvSpPr/>
          <p:nvPr/>
        </p:nvSpPr>
        <p:spPr>
          <a:xfrm>
            <a:off x="358724" y="4497638"/>
            <a:ext cx="9414780" cy="2084137"/>
          </a:xfrm>
          <a:prstGeom prst="roundRect">
            <a:avLst>
              <a:gd name="adj" fmla="val 2825"/>
            </a:avLst>
          </a:prstGeom>
          <a:noFill/>
          <a:ln w="63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dirty="0">
              <a:solidFill>
                <a:srgbClr val="FF0000"/>
              </a:solidFill>
              <a:latin typeface="Meiryo UI" panose="020B0604030504040204" pitchFamily="50" charset="-128"/>
              <a:ea typeface="Meiryo UI" panose="020B0604030504040204" pitchFamily="50" charset="-128"/>
            </a:endParaRPr>
          </a:p>
        </p:txBody>
      </p:sp>
      <p:sp>
        <p:nvSpPr>
          <p:cNvPr id="51" name="角丸四角形 50"/>
          <p:cNvSpPr/>
          <p:nvPr/>
        </p:nvSpPr>
        <p:spPr>
          <a:xfrm>
            <a:off x="988825" y="4338155"/>
            <a:ext cx="1887417" cy="278812"/>
          </a:xfrm>
          <a:prstGeom prst="roundRect">
            <a:avLst>
              <a:gd name="adj" fmla="val 992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400" b="1" dirty="0" smtClean="0">
                <a:solidFill>
                  <a:srgbClr val="FF0000"/>
                </a:solidFill>
                <a:latin typeface="Meiryo UI" panose="020B0604030504040204" pitchFamily="50" charset="-128"/>
                <a:ea typeface="Meiryo UI" panose="020B0604030504040204" pitchFamily="50" charset="-128"/>
              </a:rPr>
              <a:t>④ 流域全体統合モデル</a:t>
            </a:r>
            <a:endParaRPr kumimoji="1" lang="en-US" altLang="ja-JP" sz="1400" b="1" dirty="0" smtClean="0">
              <a:solidFill>
                <a:srgbClr val="FF0000"/>
              </a:solidFill>
              <a:latin typeface="Meiryo UI" panose="020B0604030504040204" pitchFamily="50" charset="-128"/>
              <a:ea typeface="Meiryo UI" panose="020B0604030504040204" pitchFamily="50" charset="-128"/>
            </a:endParaRPr>
          </a:p>
        </p:txBody>
      </p:sp>
      <p:pic>
        <p:nvPicPr>
          <p:cNvPr id="16" name="図 15"/>
          <p:cNvPicPr>
            <a:picLocks noChangeAspect="1"/>
          </p:cNvPicPr>
          <p:nvPr/>
        </p:nvPicPr>
        <p:blipFill>
          <a:blip r:embed="rId9"/>
          <a:stretch>
            <a:fillRect/>
          </a:stretch>
        </p:blipFill>
        <p:spPr>
          <a:xfrm>
            <a:off x="10018469" y="2164727"/>
            <a:ext cx="1814043" cy="4417048"/>
          </a:xfrm>
          <a:prstGeom prst="rect">
            <a:avLst/>
          </a:prstGeom>
        </p:spPr>
      </p:pic>
      <p:sp>
        <p:nvSpPr>
          <p:cNvPr id="95" name="左右矢印 94"/>
          <p:cNvSpPr/>
          <p:nvPr/>
        </p:nvSpPr>
        <p:spPr>
          <a:xfrm>
            <a:off x="9547525" y="4163553"/>
            <a:ext cx="703270" cy="500277"/>
          </a:xfrm>
          <a:prstGeom prst="leftRightArrow">
            <a:avLst>
              <a:gd name="adj1" fmla="val 50000"/>
              <a:gd name="adj2" fmla="val 34769"/>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sz="1400" dirty="0" smtClean="0">
                <a:latin typeface="Meiryo UI" panose="020B0604030504040204" pitchFamily="50" charset="-128"/>
                <a:ea typeface="Meiryo UI" panose="020B0604030504040204" pitchFamily="50" charset="-128"/>
              </a:rPr>
              <a:t>連携</a:t>
            </a:r>
            <a:endParaRPr kumimoji="1" lang="ja-JP" altLang="en-US" sz="1400" dirty="0">
              <a:latin typeface="Meiryo UI" panose="020B0604030504040204" pitchFamily="50" charset="-128"/>
              <a:ea typeface="Meiryo UI" panose="020B0604030504040204" pitchFamily="50" charset="-128"/>
            </a:endParaRPr>
          </a:p>
        </p:txBody>
      </p:sp>
      <p:pic>
        <p:nvPicPr>
          <p:cNvPr id="6" name="図 5"/>
          <p:cNvPicPr>
            <a:picLocks noChangeAspect="1"/>
          </p:cNvPicPr>
          <p:nvPr/>
        </p:nvPicPr>
        <p:blipFill>
          <a:blip r:embed="rId10"/>
          <a:stretch>
            <a:fillRect/>
          </a:stretch>
        </p:blipFill>
        <p:spPr>
          <a:xfrm>
            <a:off x="349953" y="747963"/>
            <a:ext cx="9606845" cy="688476"/>
          </a:xfrm>
          <a:prstGeom prst="rect">
            <a:avLst/>
          </a:prstGeom>
        </p:spPr>
      </p:pic>
      <p:sp>
        <p:nvSpPr>
          <p:cNvPr id="38" name="角丸四角形 37"/>
          <p:cNvSpPr/>
          <p:nvPr/>
        </p:nvSpPr>
        <p:spPr>
          <a:xfrm>
            <a:off x="358724" y="666486"/>
            <a:ext cx="1944210" cy="922793"/>
          </a:xfrm>
          <a:prstGeom prst="roundRect">
            <a:avLst>
              <a:gd name="adj" fmla="val 2018"/>
            </a:avLst>
          </a:prstGeom>
          <a:noFill/>
          <a:ln>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角丸四角形 38"/>
          <p:cNvSpPr/>
          <p:nvPr/>
        </p:nvSpPr>
        <p:spPr>
          <a:xfrm>
            <a:off x="2427112" y="666486"/>
            <a:ext cx="3598780" cy="916893"/>
          </a:xfrm>
          <a:prstGeom prst="roundRect">
            <a:avLst>
              <a:gd name="adj" fmla="val 2018"/>
            </a:avLst>
          </a:prstGeom>
          <a:noFill/>
          <a:ln>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角丸四角形 39"/>
          <p:cNvSpPr/>
          <p:nvPr/>
        </p:nvSpPr>
        <p:spPr>
          <a:xfrm>
            <a:off x="6146656" y="666750"/>
            <a:ext cx="3223123" cy="904875"/>
          </a:xfrm>
          <a:prstGeom prst="roundRect">
            <a:avLst>
              <a:gd name="adj" fmla="val 2018"/>
            </a:avLst>
          </a:prstGeom>
          <a:noFill/>
          <a:ln>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p:cNvSpPr/>
          <p:nvPr/>
        </p:nvSpPr>
        <p:spPr>
          <a:xfrm>
            <a:off x="9356636" y="1159934"/>
            <a:ext cx="646331" cy="276999"/>
          </a:xfrm>
          <a:prstGeom prst="rect">
            <a:avLst/>
          </a:prstGeom>
        </p:spPr>
        <p:txBody>
          <a:bodyPr wrap="none">
            <a:spAutoFit/>
          </a:bodyPr>
          <a:lstStyle/>
          <a:p>
            <a:r>
              <a:rPr lang="ja-JP" altLang="en-US" sz="1200" b="1" dirty="0" smtClean="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⇒河口</a:t>
            </a:r>
            <a:endParaRPr lang="ja-JP" altLang="en-US" sz="1200" b="1" dirty="0">
              <a:solidFill>
                <a:schemeClr val="bg1"/>
              </a:solidFill>
              <a:effectLst>
                <a:outerShdw blurRad="38100" dist="38100" dir="2700000" algn="tl">
                  <a:srgbClr val="000000">
                    <a:alpha val="43137"/>
                  </a:srgbClr>
                </a:outerShdw>
              </a:effectLst>
            </a:endParaRPr>
          </a:p>
        </p:txBody>
      </p:sp>
      <p:sp>
        <p:nvSpPr>
          <p:cNvPr id="41" name="正方形/長方形 40"/>
          <p:cNvSpPr/>
          <p:nvPr/>
        </p:nvSpPr>
        <p:spPr>
          <a:xfrm>
            <a:off x="1225400" y="1053305"/>
            <a:ext cx="449162" cy="276999"/>
          </a:xfrm>
          <a:prstGeom prst="rect">
            <a:avLst/>
          </a:prstGeom>
        </p:spPr>
        <p:txBody>
          <a:bodyPr wrap="none">
            <a:spAutoFit/>
          </a:bodyPr>
          <a:lstStyle/>
          <a:p>
            <a:r>
              <a:rPr lang="ja-JP" altLang="en-US" sz="1200" b="1" dirty="0" smtClean="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ダム</a:t>
            </a:r>
            <a:endParaRPr lang="ja-JP" altLang="en-US" sz="1200" b="1" dirty="0">
              <a:solidFill>
                <a:schemeClr val="bg1"/>
              </a:solidFill>
              <a:effectLst>
                <a:outerShdw blurRad="38100" dist="38100" dir="2700000" algn="tl">
                  <a:srgbClr val="000000">
                    <a:alpha val="43137"/>
                  </a:srgbClr>
                </a:outerShdw>
              </a:effectLst>
            </a:endParaRPr>
          </a:p>
        </p:txBody>
      </p:sp>
      <p:sp>
        <p:nvSpPr>
          <p:cNvPr id="42" name="正方形/長方形 41"/>
          <p:cNvSpPr/>
          <p:nvPr/>
        </p:nvSpPr>
        <p:spPr>
          <a:xfrm>
            <a:off x="3933780" y="969258"/>
            <a:ext cx="646331" cy="276999"/>
          </a:xfrm>
          <a:prstGeom prst="rect">
            <a:avLst/>
          </a:prstGeom>
        </p:spPr>
        <p:txBody>
          <a:bodyPr wrap="none">
            <a:spAutoFit/>
          </a:bodyPr>
          <a:lstStyle/>
          <a:p>
            <a:r>
              <a:rPr lang="ja-JP" altLang="en-US" sz="1200" b="1" dirty="0" smtClean="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上流域</a:t>
            </a:r>
            <a:endParaRPr lang="ja-JP" altLang="en-US" sz="1200" b="1" dirty="0">
              <a:solidFill>
                <a:schemeClr val="bg1"/>
              </a:solidFill>
              <a:effectLst>
                <a:outerShdw blurRad="38100" dist="38100" dir="2700000" algn="tl">
                  <a:srgbClr val="000000">
                    <a:alpha val="43137"/>
                  </a:srgbClr>
                </a:outerShdw>
              </a:effectLst>
            </a:endParaRPr>
          </a:p>
        </p:txBody>
      </p:sp>
      <p:sp>
        <p:nvSpPr>
          <p:cNvPr id="43" name="正方形/長方形 42"/>
          <p:cNvSpPr/>
          <p:nvPr/>
        </p:nvSpPr>
        <p:spPr>
          <a:xfrm>
            <a:off x="7405118" y="986190"/>
            <a:ext cx="646331" cy="276999"/>
          </a:xfrm>
          <a:prstGeom prst="rect">
            <a:avLst/>
          </a:prstGeom>
        </p:spPr>
        <p:txBody>
          <a:bodyPr wrap="none">
            <a:spAutoFit/>
          </a:bodyPr>
          <a:lstStyle/>
          <a:p>
            <a:r>
              <a:rPr lang="ja-JP" altLang="en-US" sz="1200" b="1" dirty="0" smtClean="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下流域</a:t>
            </a:r>
            <a:endParaRPr lang="ja-JP" altLang="en-US" sz="1200" b="1" dirty="0">
              <a:solidFill>
                <a:schemeClr val="bg1"/>
              </a:solidFill>
              <a:effectLst>
                <a:outerShdw blurRad="38100" dist="38100" dir="2700000" algn="tl">
                  <a:srgbClr val="000000">
                    <a:alpha val="43137"/>
                  </a:srgbClr>
                </a:outerShdw>
              </a:effectLst>
            </a:endParaRPr>
          </a:p>
        </p:txBody>
      </p:sp>
      <p:pic>
        <p:nvPicPr>
          <p:cNvPr id="24" name="図 23"/>
          <p:cNvPicPr>
            <a:picLocks noChangeAspect="1"/>
          </p:cNvPicPr>
          <p:nvPr/>
        </p:nvPicPr>
        <p:blipFill>
          <a:blip r:embed="rId11"/>
          <a:stretch>
            <a:fillRect/>
          </a:stretch>
        </p:blipFill>
        <p:spPr>
          <a:xfrm>
            <a:off x="500607" y="2404625"/>
            <a:ext cx="2995679" cy="1787926"/>
          </a:xfrm>
          <a:prstGeom prst="rect">
            <a:avLst/>
          </a:prstGeom>
        </p:spPr>
      </p:pic>
      <p:sp>
        <p:nvSpPr>
          <p:cNvPr id="44" name="角丸四角形 43"/>
          <p:cNvSpPr/>
          <p:nvPr/>
        </p:nvSpPr>
        <p:spPr>
          <a:xfrm>
            <a:off x="988825" y="2187331"/>
            <a:ext cx="1790114" cy="282075"/>
          </a:xfrm>
          <a:prstGeom prst="roundRect">
            <a:avLst>
              <a:gd name="adj" fmla="val 992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400" b="1" dirty="0" smtClean="0">
                <a:solidFill>
                  <a:srgbClr val="FF0000"/>
                </a:solidFill>
                <a:latin typeface="Meiryo UI" panose="020B0604030504040204" pitchFamily="50" charset="-128"/>
                <a:ea typeface="Meiryo UI" panose="020B0604030504040204" pitchFamily="50" charset="-128"/>
              </a:rPr>
              <a:t>① ダム管理統合モデル</a:t>
            </a:r>
            <a:endParaRPr kumimoji="1" lang="en-US" altLang="ja-JP" sz="1400" b="1" dirty="0" smtClean="0">
              <a:solidFill>
                <a:srgbClr val="FF0000"/>
              </a:solidFill>
              <a:latin typeface="Meiryo UI" panose="020B0604030504040204" pitchFamily="50" charset="-128"/>
              <a:ea typeface="Meiryo UI" panose="020B0604030504040204" pitchFamily="50" charset="-128"/>
            </a:endParaRPr>
          </a:p>
        </p:txBody>
      </p:sp>
      <p:pic>
        <p:nvPicPr>
          <p:cNvPr id="30" name="図 29"/>
          <p:cNvPicPr>
            <a:picLocks noChangeAspect="1"/>
          </p:cNvPicPr>
          <p:nvPr/>
        </p:nvPicPr>
        <p:blipFill>
          <a:blip r:embed="rId12"/>
          <a:stretch>
            <a:fillRect/>
          </a:stretch>
        </p:blipFill>
        <p:spPr>
          <a:xfrm>
            <a:off x="2212297" y="4649731"/>
            <a:ext cx="878416" cy="558992"/>
          </a:xfrm>
          <a:prstGeom prst="rect">
            <a:avLst/>
          </a:prstGeom>
        </p:spPr>
      </p:pic>
      <p:pic>
        <p:nvPicPr>
          <p:cNvPr id="33" name="図 32"/>
          <p:cNvPicPr>
            <a:picLocks noChangeAspect="1"/>
          </p:cNvPicPr>
          <p:nvPr/>
        </p:nvPicPr>
        <p:blipFill>
          <a:blip r:embed="rId13"/>
          <a:stretch>
            <a:fillRect/>
          </a:stretch>
        </p:blipFill>
        <p:spPr>
          <a:xfrm>
            <a:off x="2427112" y="5317039"/>
            <a:ext cx="947371" cy="659319"/>
          </a:xfrm>
          <a:prstGeom prst="rect">
            <a:avLst/>
          </a:prstGeom>
        </p:spPr>
      </p:pic>
      <p:pic>
        <p:nvPicPr>
          <p:cNvPr id="45" name="図 44"/>
          <p:cNvPicPr>
            <a:picLocks noChangeAspect="1"/>
          </p:cNvPicPr>
          <p:nvPr/>
        </p:nvPicPr>
        <p:blipFill>
          <a:blip r:embed="rId14"/>
          <a:stretch>
            <a:fillRect/>
          </a:stretch>
        </p:blipFill>
        <p:spPr>
          <a:xfrm>
            <a:off x="6427618" y="4663831"/>
            <a:ext cx="1038294" cy="596058"/>
          </a:xfrm>
          <a:prstGeom prst="rect">
            <a:avLst/>
          </a:prstGeom>
        </p:spPr>
      </p:pic>
      <p:pic>
        <p:nvPicPr>
          <p:cNvPr id="120" name="図 119"/>
          <p:cNvPicPr>
            <a:picLocks noChangeAspect="1"/>
          </p:cNvPicPr>
          <p:nvPr/>
        </p:nvPicPr>
        <p:blipFill>
          <a:blip r:embed="rId15"/>
          <a:stretch>
            <a:fillRect/>
          </a:stretch>
        </p:blipFill>
        <p:spPr>
          <a:xfrm>
            <a:off x="6093867" y="5413699"/>
            <a:ext cx="838301" cy="552793"/>
          </a:xfrm>
          <a:prstGeom prst="rect">
            <a:avLst/>
          </a:prstGeom>
        </p:spPr>
      </p:pic>
      <p:cxnSp>
        <p:nvCxnSpPr>
          <p:cNvPr id="122" name="直線コネクタ 121"/>
          <p:cNvCxnSpPr>
            <a:stCxn id="30" idx="3"/>
          </p:cNvCxnSpPr>
          <p:nvPr/>
        </p:nvCxnSpPr>
        <p:spPr>
          <a:xfrm flipV="1">
            <a:off x="3090713" y="4663830"/>
            <a:ext cx="1376512" cy="265397"/>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23" name="直線コネクタ 122"/>
          <p:cNvCxnSpPr/>
          <p:nvPr/>
        </p:nvCxnSpPr>
        <p:spPr>
          <a:xfrm flipV="1">
            <a:off x="3318591" y="4767954"/>
            <a:ext cx="1148634" cy="534559"/>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26" name="直線コネクタ 125"/>
          <p:cNvCxnSpPr/>
          <p:nvPr/>
        </p:nvCxnSpPr>
        <p:spPr>
          <a:xfrm flipV="1">
            <a:off x="4256945" y="4961862"/>
            <a:ext cx="245400" cy="424884"/>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33" name="直線コネクタ 132"/>
          <p:cNvCxnSpPr>
            <a:stCxn id="45" idx="1"/>
          </p:cNvCxnSpPr>
          <p:nvPr/>
        </p:nvCxnSpPr>
        <p:spPr>
          <a:xfrm flipH="1" flipV="1">
            <a:off x="5618042" y="4663831"/>
            <a:ext cx="809576" cy="298029"/>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37" name="直線コネクタ 136"/>
          <p:cNvCxnSpPr/>
          <p:nvPr/>
        </p:nvCxnSpPr>
        <p:spPr>
          <a:xfrm flipH="1" flipV="1">
            <a:off x="5595087" y="4803326"/>
            <a:ext cx="689601" cy="610374"/>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41" name="直線矢印コネクタ 140"/>
          <p:cNvCxnSpPr/>
          <p:nvPr/>
        </p:nvCxnSpPr>
        <p:spPr>
          <a:xfrm>
            <a:off x="2514600" y="3771900"/>
            <a:ext cx="1952625" cy="0"/>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2" name="直線矢印コネクタ 141"/>
          <p:cNvCxnSpPr/>
          <p:nvPr/>
        </p:nvCxnSpPr>
        <p:spPr>
          <a:xfrm>
            <a:off x="5608517" y="3762375"/>
            <a:ext cx="1952625" cy="0"/>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3" name="図 2"/>
          <p:cNvPicPr>
            <a:picLocks noChangeAspect="1"/>
          </p:cNvPicPr>
          <p:nvPr/>
        </p:nvPicPr>
        <p:blipFill>
          <a:blip r:embed="rId16"/>
          <a:stretch>
            <a:fillRect/>
          </a:stretch>
        </p:blipFill>
        <p:spPr>
          <a:xfrm>
            <a:off x="6628330" y="2399221"/>
            <a:ext cx="3024935" cy="1817715"/>
          </a:xfrm>
          <a:prstGeom prst="rect">
            <a:avLst/>
          </a:prstGeom>
        </p:spPr>
      </p:pic>
      <p:pic>
        <p:nvPicPr>
          <p:cNvPr id="4" name="図 3"/>
          <p:cNvPicPr>
            <a:picLocks noChangeAspect="1"/>
          </p:cNvPicPr>
          <p:nvPr/>
        </p:nvPicPr>
        <p:blipFill>
          <a:blip r:embed="rId17"/>
          <a:stretch>
            <a:fillRect/>
          </a:stretch>
        </p:blipFill>
        <p:spPr>
          <a:xfrm>
            <a:off x="3556984" y="2411676"/>
            <a:ext cx="3001451" cy="2930855"/>
          </a:xfrm>
          <a:prstGeom prst="rect">
            <a:avLst/>
          </a:prstGeom>
        </p:spPr>
      </p:pic>
      <p:sp>
        <p:nvSpPr>
          <p:cNvPr id="103" name="角丸四角形 102"/>
          <p:cNvSpPr/>
          <p:nvPr/>
        </p:nvSpPr>
        <p:spPr>
          <a:xfrm>
            <a:off x="7282111" y="2183233"/>
            <a:ext cx="1815698" cy="259215"/>
          </a:xfrm>
          <a:prstGeom prst="roundRect">
            <a:avLst>
              <a:gd name="adj" fmla="val 992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400" b="1" dirty="0" smtClean="0">
                <a:solidFill>
                  <a:srgbClr val="FF0000"/>
                </a:solidFill>
                <a:latin typeface="Meiryo UI" panose="020B0604030504040204" pitchFamily="50" charset="-128"/>
                <a:ea typeface="Meiryo UI" panose="020B0604030504040204" pitchFamily="50" charset="-128"/>
              </a:rPr>
              <a:t>③ 下流管理統合モデル</a:t>
            </a:r>
            <a:endParaRPr kumimoji="1" lang="en-US" altLang="ja-JP" sz="1400" b="1" dirty="0" smtClean="0">
              <a:solidFill>
                <a:srgbClr val="FF0000"/>
              </a:solidFill>
              <a:latin typeface="Meiryo UI" panose="020B0604030504040204" pitchFamily="50" charset="-128"/>
              <a:ea typeface="Meiryo UI" panose="020B0604030504040204" pitchFamily="50" charset="-128"/>
            </a:endParaRPr>
          </a:p>
        </p:txBody>
      </p:sp>
      <p:sp>
        <p:nvSpPr>
          <p:cNvPr id="101" name="角丸四角形 100"/>
          <p:cNvSpPr/>
          <p:nvPr/>
        </p:nvSpPr>
        <p:spPr>
          <a:xfrm>
            <a:off x="4196011" y="2192758"/>
            <a:ext cx="1815698" cy="259215"/>
          </a:xfrm>
          <a:prstGeom prst="roundRect">
            <a:avLst>
              <a:gd name="adj" fmla="val 992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400" b="1" dirty="0" smtClean="0">
                <a:solidFill>
                  <a:srgbClr val="FF0000"/>
                </a:solidFill>
                <a:latin typeface="Meiryo UI" panose="020B0604030504040204" pitchFamily="50" charset="-128"/>
                <a:ea typeface="Meiryo UI" panose="020B0604030504040204" pitchFamily="50" charset="-128"/>
              </a:rPr>
              <a:t>② 上流管理統合モデル</a:t>
            </a:r>
            <a:endParaRPr kumimoji="1" lang="en-US" altLang="ja-JP" sz="1400" b="1" dirty="0" smtClean="0">
              <a:solidFill>
                <a:srgbClr val="FF0000"/>
              </a:solidFill>
              <a:latin typeface="Meiryo UI" panose="020B0604030504040204" pitchFamily="50" charset="-128"/>
              <a:ea typeface="Meiryo UI" panose="020B0604030504040204" pitchFamily="50" charset="-128"/>
            </a:endParaRPr>
          </a:p>
        </p:txBody>
      </p:sp>
      <p:pic>
        <p:nvPicPr>
          <p:cNvPr id="10" name="図 9"/>
          <p:cNvPicPr>
            <a:picLocks noChangeAspect="1"/>
          </p:cNvPicPr>
          <p:nvPr/>
        </p:nvPicPr>
        <p:blipFill>
          <a:blip r:embed="rId18"/>
          <a:stretch>
            <a:fillRect/>
          </a:stretch>
        </p:blipFill>
        <p:spPr>
          <a:xfrm>
            <a:off x="3653021" y="5377188"/>
            <a:ext cx="1697101" cy="1260224"/>
          </a:xfrm>
          <a:prstGeom prst="rect">
            <a:avLst/>
          </a:prstGeom>
        </p:spPr>
      </p:pic>
    </p:spTree>
    <p:extLst>
      <p:ext uri="{BB962C8B-B14F-4D97-AF65-F5344CB8AC3E}">
        <p14:creationId xmlns:p14="http://schemas.microsoft.com/office/powerpoint/2010/main" val="17380047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0" name="表 89">
            <a:extLst>
              <a:ext uri="{FF2B5EF4-FFF2-40B4-BE49-F238E27FC236}">
                <a16:creationId xmlns:a16="http://schemas.microsoft.com/office/drawing/2014/main" id="{29575C9B-57F1-4DE2-84B1-AD8DF62212FC}"/>
              </a:ext>
            </a:extLst>
          </p:cNvPr>
          <p:cNvGraphicFramePr>
            <a:graphicFrameLocks noGrp="1"/>
          </p:cNvGraphicFramePr>
          <p:nvPr/>
        </p:nvGraphicFramePr>
        <p:xfrm>
          <a:off x="1369292" y="435431"/>
          <a:ext cx="10535494" cy="6172199"/>
        </p:xfrm>
        <a:graphic>
          <a:graphicData uri="http://schemas.openxmlformats.org/drawingml/2006/table">
            <a:tbl>
              <a:tblPr firstRow="1" bandRow="1">
                <a:tableStyleId>{21E4AEA4-8DFA-4A89-87EB-49C32662AFE0}</a:tableStyleId>
              </a:tblPr>
              <a:tblGrid>
                <a:gridCol w="2392811">
                  <a:extLst>
                    <a:ext uri="{9D8B030D-6E8A-4147-A177-3AD203B41FA5}">
                      <a16:colId xmlns:a16="http://schemas.microsoft.com/office/drawing/2014/main" val="3746589146"/>
                    </a:ext>
                  </a:extLst>
                </a:gridCol>
                <a:gridCol w="2621280">
                  <a:extLst>
                    <a:ext uri="{9D8B030D-6E8A-4147-A177-3AD203B41FA5}">
                      <a16:colId xmlns:a16="http://schemas.microsoft.com/office/drawing/2014/main" val="3845518201"/>
                    </a:ext>
                  </a:extLst>
                </a:gridCol>
                <a:gridCol w="2690948">
                  <a:extLst>
                    <a:ext uri="{9D8B030D-6E8A-4147-A177-3AD203B41FA5}">
                      <a16:colId xmlns:a16="http://schemas.microsoft.com/office/drawing/2014/main" val="2336944969"/>
                    </a:ext>
                  </a:extLst>
                </a:gridCol>
                <a:gridCol w="2830455">
                  <a:extLst>
                    <a:ext uri="{9D8B030D-6E8A-4147-A177-3AD203B41FA5}">
                      <a16:colId xmlns:a16="http://schemas.microsoft.com/office/drawing/2014/main" val="1600164968"/>
                    </a:ext>
                  </a:extLst>
                </a:gridCol>
              </a:tblGrid>
              <a:tr h="317617">
                <a:tc gridSpan="4">
                  <a:txBody>
                    <a:bodyPr/>
                    <a:lstStyle/>
                    <a:p>
                      <a:pPr algn="ctr"/>
                      <a:r>
                        <a:rPr kumimoji="1" lang="ja-JP" altLang="en-US" sz="1400" b="0" dirty="0">
                          <a:latin typeface="Meiryo UI" panose="020B0604030504040204" pitchFamily="50" charset="-128"/>
                          <a:ea typeface="Meiryo UI" panose="020B0604030504040204" pitchFamily="50" charset="-128"/>
                          <a:cs typeface="Meiryo UI" panose="020B0604030504040204" pitchFamily="50" charset="-128"/>
                        </a:rPr>
                        <a:t>時間軸（事業プロセス）</a:t>
                      </a:r>
                    </a:p>
                  </a:txBody>
                  <a:tcPr>
                    <a:lnB w="12700" cap="flat" cmpd="sng" algn="ctr">
                      <a:solidFill>
                        <a:schemeClr val="bg1"/>
                      </a:solidFill>
                      <a:prstDash val="solid"/>
                      <a:round/>
                      <a:headEnd type="none" w="med" len="med"/>
                      <a:tailEnd type="none" w="med" len="med"/>
                    </a:lnB>
                    <a:solidFill>
                      <a:schemeClr val="accent6">
                        <a:lumMod val="75000"/>
                      </a:schemeClr>
                    </a:solidFill>
                  </a:tcPr>
                </a:tc>
                <a:tc hMerge="1">
                  <a:txBody>
                    <a:bodyPr/>
                    <a:lstStyle/>
                    <a:p>
                      <a:pPr algn="ctr"/>
                      <a:endParaRPr kumimoji="1" lang="ja-JP" altLang="en-US" sz="1600" dirty="0"/>
                    </a:p>
                  </a:txBody>
                  <a:tcPr>
                    <a:lnB w="12700" cap="flat" cmpd="sng" algn="ctr">
                      <a:solidFill>
                        <a:schemeClr val="bg1"/>
                      </a:solidFill>
                      <a:prstDash val="solid"/>
                      <a:round/>
                      <a:headEnd type="none" w="med" len="med"/>
                      <a:tailEnd type="none" w="med" len="med"/>
                    </a:lnB>
                    <a:solidFill>
                      <a:schemeClr val="accent6">
                        <a:lumMod val="75000"/>
                      </a:schemeClr>
                    </a:solidFill>
                  </a:tcPr>
                </a:tc>
                <a:tc hMerge="1">
                  <a:txBody>
                    <a:bodyPr/>
                    <a:lstStyle/>
                    <a:p>
                      <a:pPr algn="ctr"/>
                      <a:endParaRPr kumimoji="1" lang="ja-JP" altLang="en-US" sz="1600" dirty="0"/>
                    </a:p>
                  </a:txBody>
                  <a:tcPr>
                    <a:lnB w="12700" cap="flat" cmpd="sng" algn="ctr">
                      <a:solidFill>
                        <a:schemeClr val="bg1"/>
                      </a:solidFill>
                      <a:prstDash val="solid"/>
                      <a:round/>
                      <a:headEnd type="none" w="med" len="med"/>
                      <a:tailEnd type="none" w="med" len="med"/>
                    </a:lnB>
                    <a:solidFill>
                      <a:schemeClr val="accent6">
                        <a:lumMod val="75000"/>
                      </a:schemeClr>
                    </a:solidFill>
                  </a:tcPr>
                </a:tc>
                <a:tc hMerge="1">
                  <a:txBody>
                    <a:bodyPr/>
                    <a:lstStyle/>
                    <a:p>
                      <a:pPr algn="ctr"/>
                      <a:endParaRPr kumimoji="1" lang="ja-JP" altLang="en-US" sz="1600" dirty="0"/>
                    </a:p>
                  </a:txBody>
                  <a:tcPr>
                    <a:lnB w="12700" cap="flat" cmpd="sng" algn="ctr">
                      <a:solidFill>
                        <a:schemeClr val="bg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2868146057"/>
                  </a:ext>
                </a:extLst>
              </a:tr>
              <a:tr h="317617">
                <a:tc>
                  <a:txBody>
                    <a:bodyPr/>
                    <a:lstStyle/>
                    <a:p>
                      <a:pPr algn="ctr"/>
                      <a:r>
                        <a:rPr kumimoji="1" lang="ja-JP" altLang="en-US" sz="1400" b="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測量・調査時</a:t>
                      </a:r>
                    </a:p>
                  </a:txBody>
                  <a:tcPr>
                    <a:lnT w="12700" cap="flat" cmpd="sng" algn="ctr">
                      <a:solidFill>
                        <a:schemeClr val="bg1"/>
                      </a:solidFill>
                      <a:prstDash val="solid"/>
                      <a:round/>
                      <a:headEnd type="none" w="med" len="med"/>
                      <a:tailEnd type="none" w="med" len="med"/>
                    </a:lnT>
                    <a:solidFill>
                      <a:schemeClr val="accent6">
                        <a:lumMod val="75000"/>
                      </a:schemeClr>
                    </a:solidFill>
                  </a:tcPr>
                </a:tc>
                <a:tc>
                  <a:txBody>
                    <a:bodyPr/>
                    <a:lstStyle/>
                    <a:p>
                      <a:pPr algn="ctr"/>
                      <a:r>
                        <a:rPr kumimoji="1" lang="ja-JP" altLang="en-US" sz="1400" b="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設計時</a:t>
                      </a:r>
                    </a:p>
                  </a:txBody>
                  <a:tcPr>
                    <a:lnT w="12700" cap="flat" cmpd="sng" algn="ctr">
                      <a:solidFill>
                        <a:schemeClr val="bg1"/>
                      </a:solidFill>
                      <a:prstDash val="solid"/>
                      <a:round/>
                      <a:headEnd type="none" w="med" len="med"/>
                      <a:tailEnd type="none" w="med" len="med"/>
                    </a:lnT>
                    <a:solidFill>
                      <a:schemeClr val="accent6">
                        <a:lumMod val="75000"/>
                      </a:schemeClr>
                    </a:solidFill>
                  </a:tcPr>
                </a:tc>
                <a:tc>
                  <a:txBody>
                    <a:bodyPr/>
                    <a:lstStyle/>
                    <a:p>
                      <a:pPr algn="ctr"/>
                      <a:r>
                        <a:rPr kumimoji="1" lang="ja-JP" altLang="en-US" sz="1400" b="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施工時</a:t>
                      </a:r>
                    </a:p>
                  </a:txBody>
                  <a:tcPr>
                    <a:lnT w="12700" cap="flat" cmpd="sng" algn="ctr">
                      <a:solidFill>
                        <a:schemeClr val="bg1"/>
                      </a:solidFill>
                      <a:prstDash val="solid"/>
                      <a:round/>
                      <a:headEnd type="none" w="med" len="med"/>
                      <a:tailEnd type="none" w="med" len="med"/>
                    </a:lnT>
                    <a:solidFill>
                      <a:schemeClr val="accent6">
                        <a:lumMod val="75000"/>
                      </a:schemeClr>
                    </a:solidFill>
                  </a:tcPr>
                </a:tc>
                <a:tc>
                  <a:txBody>
                    <a:bodyPr/>
                    <a:lstStyle/>
                    <a:p>
                      <a:pPr algn="ctr"/>
                      <a:r>
                        <a:rPr kumimoji="1" lang="ja-JP" altLang="en-US" sz="1400" b="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維持管理時</a:t>
                      </a:r>
                    </a:p>
                  </a:txBody>
                  <a:tcPr>
                    <a:lnT w="12700" cap="flat" cmpd="sng" algn="ctr">
                      <a:solidFill>
                        <a:schemeClr val="bg1"/>
                      </a:solidFill>
                      <a:prstDash val="solid"/>
                      <a:round/>
                      <a:headEnd type="none" w="med" len="med"/>
                      <a:tailEnd type="none" w="med" len="med"/>
                    </a:lnT>
                    <a:solidFill>
                      <a:schemeClr val="accent6">
                        <a:lumMod val="75000"/>
                      </a:schemeClr>
                    </a:solidFill>
                  </a:tcPr>
                </a:tc>
                <a:extLst>
                  <a:ext uri="{0D108BD9-81ED-4DB2-BD59-A6C34878D82A}">
                    <a16:rowId xmlns:a16="http://schemas.microsoft.com/office/drawing/2014/main" val="10001"/>
                  </a:ext>
                </a:extLst>
              </a:tr>
              <a:tr h="5536965">
                <a:tc>
                  <a:txBody>
                    <a:bodyPr/>
                    <a:lstStyle/>
                    <a:p>
                      <a:endParaRPr kumimoji="1" lang="ja-JP" altLang="en-US" b="0" dirty="0">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bg1">
                        <a:lumMod val="95000"/>
                      </a:schemeClr>
                    </a:solidFill>
                  </a:tcPr>
                </a:tc>
                <a:tc>
                  <a:txBody>
                    <a:bodyPr/>
                    <a:lstStyle/>
                    <a:p>
                      <a:endParaRPr kumimoji="1" lang="ja-JP" altLang="en-US" b="0" dirty="0">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bg1">
                        <a:lumMod val="95000"/>
                      </a:schemeClr>
                    </a:solidFill>
                  </a:tcPr>
                </a:tc>
                <a:tc>
                  <a:txBody>
                    <a:bodyPr/>
                    <a:lstStyle/>
                    <a:p>
                      <a:endParaRPr kumimoji="1" lang="ja-JP" altLang="en-US" b="0" dirty="0">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bg1">
                        <a:lumMod val="95000"/>
                      </a:schemeClr>
                    </a:solidFill>
                  </a:tcPr>
                </a:tc>
                <a:tc>
                  <a:txBody>
                    <a:bodyPr/>
                    <a:lstStyle/>
                    <a:p>
                      <a:endParaRPr kumimoji="1" lang="ja-JP" altLang="en-US" b="0" dirty="0">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bg1">
                        <a:lumMod val="95000"/>
                      </a:schemeClr>
                    </a:solidFill>
                  </a:tcPr>
                </a:tc>
                <a:extLst>
                  <a:ext uri="{0D108BD9-81ED-4DB2-BD59-A6C34878D82A}">
                    <a16:rowId xmlns:a16="http://schemas.microsoft.com/office/drawing/2014/main" val="3552396644"/>
                  </a:ext>
                </a:extLst>
              </a:tr>
            </a:tbl>
          </a:graphicData>
        </a:graphic>
      </p:graphicFrame>
      <p:sp>
        <p:nvSpPr>
          <p:cNvPr id="6" name="ホームベース 5"/>
          <p:cNvSpPr/>
          <p:nvPr/>
        </p:nvSpPr>
        <p:spPr>
          <a:xfrm>
            <a:off x="641223" y="3280265"/>
            <a:ext cx="11341227" cy="3268816"/>
          </a:xfrm>
          <a:prstGeom prst="homePlate">
            <a:avLst>
              <a:gd name="adj" fmla="val 14549"/>
            </a:avLst>
          </a:prstGeom>
          <a:solidFill>
            <a:schemeClr val="accent1">
              <a:alpha val="8000"/>
            </a:schemeClr>
          </a:solidFill>
          <a:ln w="19050">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dirty="0">
                <a:solidFill>
                  <a:srgbClr val="0070C0"/>
                </a:solidFill>
                <a:latin typeface="Meiryo UI" panose="020B0604030504040204" pitchFamily="50" charset="-128"/>
                <a:ea typeface="Meiryo UI" panose="020B0604030504040204" pitchFamily="50" charset="-128"/>
                <a:cs typeface="Meiryo UI" panose="020B0604030504040204" pitchFamily="50" charset="-128"/>
              </a:rPr>
              <a:t>官</a:t>
            </a:r>
          </a:p>
        </p:txBody>
      </p:sp>
      <p:sp>
        <p:nvSpPr>
          <p:cNvPr id="35" name="ホームベース 34"/>
          <p:cNvSpPr/>
          <p:nvPr/>
        </p:nvSpPr>
        <p:spPr>
          <a:xfrm>
            <a:off x="609600" y="1058467"/>
            <a:ext cx="11372850" cy="1953075"/>
          </a:xfrm>
          <a:prstGeom prst="homePlate">
            <a:avLst>
              <a:gd name="adj" fmla="val 20593"/>
            </a:avLst>
          </a:prstGeom>
          <a:solidFill>
            <a:schemeClr val="accent1">
              <a:alpha val="8000"/>
            </a:schemeClr>
          </a:solidFill>
          <a:ln w="19050">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dirty="0">
                <a:solidFill>
                  <a:srgbClr val="00B050"/>
                </a:solidFill>
                <a:latin typeface="Meiryo UI" panose="020B0604030504040204" pitchFamily="50" charset="-128"/>
                <a:ea typeface="Meiryo UI" panose="020B0604030504040204" pitchFamily="50" charset="-128"/>
                <a:cs typeface="Meiryo UI" panose="020B0604030504040204" pitchFamily="50" charset="-128"/>
              </a:rPr>
              <a:t>民間</a:t>
            </a:r>
          </a:p>
        </p:txBody>
      </p:sp>
      <p:graphicFrame>
        <p:nvGraphicFramePr>
          <p:cNvPr id="91" name="表 90"/>
          <p:cNvGraphicFramePr>
            <a:graphicFrameLocks noGrp="1"/>
          </p:cNvGraphicFramePr>
          <p:nvPr/>
        </p:nvGraphicFramePr>
        <p:xfrm>
          <a:off x="130629" y="1418951"/>
          <a:ext cx="11785043" cy="1443988"/>
        </p:xfrm>
        <a:graphic>
          <a:graphicData uri="http://schemas.openxmlformats.org/drawingml/2006/table">
            <a:tbl>
              <a:tblPr firstRow="1" bandRow="1">
                <a:tableStyleId>{16D9F66E-5EB9-4882-86FB-DCBF35E3C3E4}</a:tableStyleId>
              </a:tblPr>
              <a:tblGrid>
                <a:gridCol w="329768">
                  <a:extLst>
                    <a:ext uri="{9D8B030D-6E8A-4147-A177-3AD203B41FA5}">
                      <a16:colId xmlns:a16="http://schemas.microsoft.com/office/drawing/2014/main" val="20000"/>
                    </a:ext>
                  </a:extLst>
                </a:gridCol>
                <a:gridCol w="932974">
                  <a:extLst>
                    <a:ext uri="{9D8B030D-6E8A-4147-A177-3AD203B41FA5}">
                      <a16:colId xmlns:a16="http://schemas.microsoft.com/office/drawing/2014/main" val="20001"/>
                    </a:ext>
                  </a:extLst>
                </a:gridCol>
                <a:gridCol w="2377440">
                  <a:extLst>
                    <a:ext uri="{9D8B030D-6E8A-4147-A177-3AD203B41FA5}">
                      <a16:colId xmlns:a16="http://schemas.microsoft.com/office/drawing/2014/main" val="20002"/>
                    </a:ext>
                  </a:extLst>
                </a:gridCol>
                <a:gridCol w="2612572">
                  <a:extLst>
                    <a:ext uri="{9D8B030D-6E8A-4147-A177-3AD203B41FA5}">
                      <a16:colId xmlns:a16="http://schemas.microsoft.com/office/drawing/2014/main" val="20003"/>
                    </a:ext>
                  </a:extLst>
                </a:gridCol>
                <a:gridCol w="2708366">
                  <a:extLst>
                    <a:ext uri="{9D8B030D-6E8A-4147-A177-3AD203B41FA5}">
                      <a16:colId xmlns:a16="http://schemas.microsoft.com/office/drawing/2014/main" val="20004"/>
                    </a:ext>
                  </a:extLst>
                </a:gridCol>
                <a:gridCol w="2823923">
                  <a:extLst>
                    <a:ext uri="{9D8B030D-6E8A-4147-A177-3AD203B41FA5}">
                      <a16:colId xmlns:a16="http://schemas.microsoft.com/office/drawing/2014/main" val="20005"/>
                    </a:ext>
                  </a:extLst>
                </a:gridCol>
              </a:tblGrid>
              <a:tr h="344531">
                <a:tc rowSpan="4">
                  <a:txBody>
                    <a:bodyPr/>
                    <a:lstStyle/>
                    <a:p>
                      <a:pPr algn="ctr"/>
                      <a:r>
                        <a:rPr kumimoji="1" lang="ja-JP" altLang="en-US" sz="1400" b="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実施主体</a:t>
                      </a:r>
                    </a:p>
                  </a:txBody>
                  <a:tcPr marL="0" marR="0" marT="0" marB="0" vert="eaVert" anchor="ctr">
                    <a:lnR w="12700" cap="flat" cmpd="sng" algn="ctr">
                      <a:solidFill>
                        <a:schemeClr val="bg1"/>
                      </a:solidFill>
                      <a:prstDash val="solid"/>
                      <a:round/>
                      <a:headEnd type="none" w="med" len="med"/>
                      <a:tailEnd type="none" w="med" len="med"/>
                    </a:lnR>
                    <a:solidFill>
                      <a:schemeClr val="accent6">
                        <a:lumMod val="75000"/>
                      </a:schemeClr>
                    </a:solidFill>
                  </a:tcPr>
                </a:tc>
                <a:tc>
                  <a:txBody>
                    <a:bodyPr/>
                    <a:lstStyle/>
                    <a:p>
                      <a:pPr algn="ctr"/>
                      <a:r>
                        <a:rPr kumimoji="1" lang="ja-JP" altLang="en-US" sz="1400" b="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測量・調査</a:t>
                      </a:r>
                    </a:p>
                  </a:txBody>
                  <a:tcPr marL="0" marR="0" marT="0" marB="0"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chemeClr val="accent6">
                        <a:lumMod val="75000"/>
                      </a:schemeClr>
                    </a:solidFill>
                  </a:tcPr>
                </a:tc>
                <a:tc>
                  <a:txBody>
                    <a:bodyPr/>
                    <a:lstStyle/>
                    <a:p>
                      <a:pPr algn="l"/>
                      <a:endParaRPr kumimoji="1" lang="ja-JP" altLang="en-US" sz="1400" b="0"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solidFill>
                      <a:srgbClr val="FEF2E8"/>
                    </a:solidFill>
                  </a:tcPr>
                </a:tc>
                <a:tc>
                  <a:txBody>
                    <a:bodyPr/>
                    <a:lstStyle/>
                    <a:p>
                      <a:pPr algn="l"/>
                      <a:endParaRPr kumimoji="1" lang="ja-JP" altLang="en-US" sz="1400" b="0"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solidFill>
                      <a:srgbClr val="FEF2E8"/>
                    </a:solidFill>
                  </a:tcPr>
                </a:tc>
                <a:tc>
                  <a:txBody>
                    <a:bodyPr/>
                    <a:lstStyle/>
                    <a:p>
                      <a:pPr algn="l"/>
                      <a:endParaRPr kumimoji="1" lang="ja-JP" altLang="en-US" sz="1400" b="0"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solidFill>
                      <a:srgbClr val="FEF2E8"/>
                    </a:solidFill>
                  </a:tcPr>
                </a:tc>
                <a:tc>
                  <a:txBody>
                    <a:bodyPr/>
                    <a:lstStyle/>
                    <a:p>
                      <a:pPr algn="l"/>
                      <a:endParaRPr kumimoji="1" lang="ja-JP" altLang="en-US" sz="1400" b="0"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solidFill>
                      <a:srgbClr val="FEF2E8"/>
                    </a:solidFill>
                  </a:tcPr>
                </a:tc>
                <a:extLst>
                  <a:ext uri="{0D108BD9-81ED-4DB2-BD59-A6C34878D82A}">
                    <a16:rowId xmlns:a16="http://schemas.microsoft.com/office/drawing/2014/main" val="10000"/>
                  </a:ext>
                </a:extLst>
              </a:tr>
              <a:tr h="359228">
                <a:tc vMerge="1">
                  <a:txBody>
                    <a:bodyPr/>
                    <a:lstStyle/>
                    <a:p>
                      <a:pPr algn="ctr">
                        <a:lnSpc>
                          <a:spcPts val="2200"/>
                        </a:lnSpc>
                      </a:pPr>
                      <a:endParaRPr kumimoji="1" lang="ja-JP" altLang="en-US" sz="1200" b="1"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solidFill>
                      <a:schemeClr val="accent6">
                        <a:lumMod val="75000"/>
                      </a:schemeClr>
                    </a:solidFill>
                  </a:tcPr>
                </a:tc>
                <a:tc>
                  <a:txBody>
                    <a:bodyPr/>
                    <a:lstStyle/>
                    <a:p>
                      <a:pPr algn="ctr">
                        <a:lnSpc>
                          <a:spcPts val="2200"/>
                        </a:lnSpc>
                      </a:pPr>
                      <a:r>
                        <a:rPr kumimoji="1" lang="ja-JP" altLang="en-US" sz="1400" b="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設計</a:t>
                      </a:r>
                    </a:p>
                  </a:txBody>
                  <a:tcPr marL="0" marR="0"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75000"/>
                      </a:schemeClr>
                    </a:solidFill>
                  </a:tcPr>
                </a:tc>
                <a:tc>
                  <a:txBody>
                    <a:bodyPr/>
                    <a:lstStyle/>
                    <a:p>
                      <a:pPr algn="l">
                        <a:lnSpc>
                          <a:spcPts val="2200"/>
                        </a:lnSpc>
                      </a:pP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solidFill>
                      <a:srgbClr val="FEF2E8"/>
                    </a:solidFill>
                  </a:tcPr>
                </a:tc>
                <a:tc>
                  <a:txBody>
                    <a:bodyPr/>
                    <a:lstStyle/>
                    <a:p>
                      <a:pPr marL="0" marR="0" lvl="0" indent="0" algn="l" defTabSz="914400" rtl="0" eaLnBrk="1" fontAlgn="auto" latinLnBrk="0" hangingPunct="1">
                        <a:lnSpc>
                          <a:spcPts val="1700"/>
                        </a:lnSpc>
                        <a:spcBef>
                          <a:spcPts val="0"/>
                        </a:spcBef>
                        <a:spcAft>
                          <a:spcPts val="0"/>
                        </a:spcAft>
                        <a:buClrTx/>
                        <a:buSzTx/>
                        <a:buFont typeface="Arial" panose="020B0604020202020204" pitchFamily="34" charset="0"/>
                        <a:buNone/>
                        <a:tabLst/>
                        <a:defRPr/>
                      </a:pPr>
                      <a:endParaRPr kumimoji="1"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solidFill>
                      <a:srgbClr val="FEF2E8"/>
                    </a:solidFill>
                  </a:tcPr>
                </a:tc>
                <a:tc>
                  <a:txBody>
                    <a:bodyPr/>
                    <a:lstStyle/>
                    <a:p>
                      <a:pPr marL="0" marR="0" lvl="0" indent="0" algn="l" defTabSz="914400" rtl="0" eaLnBrk="1" fontAlgn="auto" latinLnBrk="0" hangingPunct="1">
                        <a:lnSpc>
                          <a:spcPts val="1700"/>
                        </a:lnSpc>
                        <a:spcBef>
                          <a:spcPts val="0"/>
                        </a:spcBef>
                        <a:spcAft>
                          <a:spcPts val="0"/>
                        </a:spcAft>
                        <a:buClrTx/>
                        <a:buSzTx/>
                        <a:buFont typeface="Arial" panose="020B0604020202020204" pitchFamily="34" charset="0"/>
                        <a:buNone/>
                        <a:tabLst/>
                        <a:defRPr/>
                      </a:pPr>
                      <a:endParaRPr kumimoji="1"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solidFill>
                      <a:srgbClr val="FEF2E8"/>
                    </a:solidFill>
                  </a:tcPr>
                </a:tc>
                <a:tc>
                  <a:txBody>
                    <a:bodyPr/>
                    <a:lstStyle/>
                    <a:p>
                      <a:pPr marL="0" marR="0" lvl="0" indent="0" algn="l" defTabSz="914400" rtl="0" eaLnBrk="1" fontAlgn="auto" latinLnBrk="0" hangingPunct="1">
                        <a:lnSpc>
                          <a:spcPts val="1700"/>
                        </a:lnSpc>
                        <a:spcBef>
                          <a:spcPts val="0"/>
                        </a:spcBef>
                        <a:spcAft>
                          <a:spcPts val="0"/>
                        </a:spcAft>
                        <a:buClrTx/>
                        <a:buSzTx/>
                        <a:buFont typeface="Arial" panose="020B0604020202020204" pitchFamily="34" charset="0"/>
                        <a:buNone/>
                        <a:tabLst/>
                        <a:defRPr/>
                      </a:pPr>
                      <a:endParaRPr kumimoji="1"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solidFill>
                      <a:srgbClr val="FEF2E8"/>
                    </a:solidFill>
                  </a:tcPr>
                </a:tc>
                <a:extLst>
                  <a:ext uri="{0D108BD9-81ED-4DB2-BD59-A6C34878D82A}">
                    <a16:rowId xmlns:a16="http://schemas.microsoft.com/office/drawing/2014/main" val="10001"/>
                  </a:ext>
                </a:extLst>
              </a:tr>
              <a:tr h="359229">
                <a:tc vMerge="1">
                  <a:txBody>
                    <a:bodyPr/>
                    <a:lstStyle/>
                    <a:p>
                      <a:pPr algn="ctr"/>
                      <a:endParaRPr kumimoji="1" lang="ja-JP" altLang="en-US" sz="1200" b="1"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solidFill>
                      <a:schemeClr val="accent6">
                        <a:lumMod val="75000"/>
                      </a:schemeClr>
                    </a:solidFill>
                  </a:tcPr>
                </a:tc>
                <a:tc>
                  <a:txBody>
                    <a:bodyPr/>
                    <a:lstStyle/>
                    <a:p>
                      <a:pPr algn="ctr"/>
                      <a:r>
                        <a:rPr kumimoji="1" lang="ja-JP" altLang="en-US" sz="1400" b="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施工</a:t>
                      </a:r>
                    </a:p>
                  </a:txBody>
                  <a:tcPr marL="0" marR="0"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75000"/>
                      </a:schemeClr>
                    </a:solidFill>
                  </a:tcPr>
                </a:tc>
                <a:tc>
                  <a:txBody>
                    <a:bodyPr/>
                    <a:lstStyle/>
                    <a:p>
                      <a:pPr algn="l"/>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solidFill>
                      <a:srgbClr val="FEF2E8"/>
                    </a:solidFill>
                  </a:tcPr>
                </a:tc>
                <a:tc>
                  <a:txBody>
                    <a:bodyPr/>
                    <a:lstStyle/>
                    <a:p>
                      <a:pPr algn="l"/>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solidFill>
                      <a:srgbClr val="FEF2E8"/>
                    </a:solidFill>
                  </a:tcPr>
                </a:tc>
                <a:tc>
                  <a:txBody>
                    <a:bodyPr/>
                    <a:lstStyle/>
                    <a:p>
                      <a:pPr algn="l"/>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solidFill>
                      <a:srgbClr val="FEF2E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solidFill>
                      <a:srgbClr val="FEF2E8"/>
                    </a:solidFill>
                  </a:tcPr>
                </a:tc>
                <a:extLst>
                  <a:ext uri="{0D108BD9-81ED-4DB2-BD59-A6C34878D82A}">
                    <a16:rowId xmlns:a16="http://schemas.microsoft.com/office/drawing/2014/main" val="10002"/>
                  </a:ext>
                </a:extLst>
              </a:tr>
              <a:tr h="381000">
                <a:tc vMerge="1">
                  <a:txBody>
                    <a:bodyPr/>
                    <a:lstStyle/>
                    <a:p>
                      <a:pPr algn="ctr"/>
                      <a:endParaRPr kumimoji="1" lang="ja-JP" altLang="en-US" sz="1200" b="1"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solidFill>
                      <a:schemeClr val="accent6">
                        <a:lumMod val="75000"/>
                      </a:schemeClr>
                    </a:solidFill>
                  </a:tcPr>
                </a:tc>
                <a:tc>
                  <a:txBody>
                    <a:bodyPr/>
                    <a:lstStyle/>
                    <a:p>
                      <a:pPr algn="ctr"/>
                      <a:r>
                        <a:rPr kumimoji="1" lang="ja-JP" altLang="en-US" sz="1400" b="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維持管理</a:t>
                      </a:r>
                    </a:p>
                  </a:txBody>
                  <a:tcPr marL="0" marR="0"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chemeClr val="accent6">
                        <a:lumMod val="75000"/>
                      </a:schemeClr>
                    </a:solidFill>
                  </a:tcPr>
                </a:tc>
                <a:tc>
                  <a:txBody>
                    <a:bodyPr/>
                    <a:lstStyle/>
                    <a:p>
                      <a:pPr algn="l"/>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solidFill>
                      <a:srgbClr val="FEF2E8"/>
                    </a:solidFill>
                  </a:tcPr>
                </a:tc>
                <a:tc>
                  <a:txBody>
                    <a:bodyPr/>
                    <a:lstStyle/>
                    <a:p>
                      <a:pPr marL="0" marR="0" lvl="0" indent="0" algn="l" defTabSz="914400" rtl="0" eaLnBrk="1" fontAlgn="auto" latinLnBrk="0" hangingPunct="1">
                        <a:lnSpc>
                          <a:spcPts val="1700"/>
                        </a:lnSpc>
                        <a:spcBef>
                          <a:spcPts val="0"/>
                        </a:spcBef>
                        <a:spcAft>
                          <a:spcPts val="0"/>
                        </a:spcAft>
                        <a:buClrTx/>
                        <a:buSzTx/>
                        <a:buFont typeface="Arial" panose="020B0604020202020204" pitchFamily="34" charset="0"/>
                        <a:buNone/>
                        <a:tabLst/>
                        <a:defRPr/>
                      </a:pPr>
                      <a:endParaRPr kumimoji="1"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solidFill>
                      <a:srgbClr val="FEF2E8"/>
                    </a:solidFill>
                  </a:tcPr>
                </a:tc>
                <a:tc>
                  <a:txBody>
                    <a:bodyPr/>
                    <a:lstStyle/>
                    <a:p>
                      <a:pPr marL="0" marR="0" lvl="0" indent="0" algn="l" defTabSz="914400" rtl="0" eaLnBrk="1" fontAlgn="auto" latinLnBrk="0" hangingPunct="1">
                        <a:lnSpc>
                          <a:spcPts val="1700"/>
                        </a:lnSpc>
                        <a:spcBef>
                          <a:spcPts val="0"/>
                        </a:spcBef>
                        <a:spcAft>
                          <a:spcPts val="0"/>
                        </a:spcAft>
                        <a:buClrTx/>
                        <a:buSzTx/>
                        <a:buFont typeface="Arial" panose="020B0604020202020204" pitchFamily="34" charset="0"/>
                        <a:buNone/>
                        <a:tabLst/>
                        <a:defRPr/>
                      </a:pPr>
                      <a:endParaRPr kumimoji="1"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solidFill>
                      <a:srgbClr val="FEF2E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solidFill>
                      <a:srgbClr val="FEF2E8"/>
                    </a:solidFill>
                  </a:tcPr>
                </a:tc>
                <a:extLst>
                  <a:ext uri="{0D108BD9-81ED-4DB2-BD59-A6C34878D82A}">
                    <a16:rowId xmlns:a16="http://schemas.microsoft.com/office/drawing/2014/main" val="10003"/>
                  </a:ext>
                </a:extLst>
              </a:tr>
            </a:tbl>
          </a:graphicData>
        </a:graphic>
      </p:graphicFrame>
      <p:sp>
        <p:nvSpPr>
          <p:cNvPr id="2" name="タイトル 1"/>
          <p:cNvSpPr>
            <a:spLocks noGrp="1"/>
          </p:cNvSpPr>
          <p:nvPr>
            <p:ph type="title"/>
          </p:nvPr>
        </p:nvSpPr>
        <p:spPr>
          <a:xfrm>
            <a:off x="333468" y="941"/>
            <a:ext cx="10515600" cy="549275"/>
          </a:xfrm>
        </p:spPr>
        <p:txBody>
          <a:bodyPr>
            <a:normAutofit/>
          </a:bodyPr>
          <a:lstStyle/>
          <a:p>
            <a:r>
              <a:rPr kumimoji="1" lang="ja-JP" altLang="en-US" sz="2400" dirty="0">
                <a:latin typeface="Meiryo UI" panose="020B0604030504040204" pitchFamily="50" charset="-128"/>
                <a:ea typeface="Meiryo UI" panose="020B0604030504040204" pitchFamily="50" charset="-128"/>
                <a:cs typeface="Meiryo UI" panose="020B0604030504040204" pitchFamily="50" charset="-128"/>
              </a:rPr>
              <a:t>統合モデルと事業プロセス</a:t>
            </a:r>
          </a:p>
        </p:txBody>
      </p:sp>
      <p:graphicFrame>
        <p:nvGraphicFramePr>
          <p:cNvPr id="26" name="コンテンツ プレースホルダー 14"/>
          <p:cNvGraphicFramePr>
            <a:graphicFrameLocks noGrp="1"/>
          </p:cNvGraphicFramePr>
          <p:nvPr>
            <p:ph idx="1"/>
          </p:nvPr>
        </p:nvGraphicFramePr>
        <p:xfrm>
          <a:off x="1369292" y="1449627"/>
          <a:ext cx="2402870" cy="289182"/>
        </p:xfrm>
        <a:graphic>
          <a:graphicData uri="http://schemas.openxmlformats.org/drawingml/2006/table">
            <a:tbl>
              <a:tblPr firstRow="1" bandRow="1">
                <a:tableStyleId>{5C22544A-7EE6-4342-B048-85BDC9FD1C3A}</a:tableStyleId>
              </a:tblPr>
              <a:tblGrid>
                <a:gridCol w="2402870">
                  <a:extLst>
                    <a:ext uri="{9D8B030D-6E8A-4147-A177-3AD203B41FA5}">
                      <a16:colId xmlns:a16="http://schemas.microsoft.com/office/drawing/2014/main" val="20000"/>
                    </a:ext>
                  </a:extLst>
                </a:gridCol>
              </a:tblGrid>
              <a:tr h="289182">
                <a:tc>
                  <a:txBody>
                    <a:bodyPr/>
                    <a:lstStyle/>
                    <a:p>
                      <a:pPr algn="ctr"/>
                      <a:r>
                        <a:rPr kumimoji="1" lang="en-US" altLang="ja-JP" sz="1200" dirty="0"/>
                        <a:t>LS</a:t>
                      </a:r>
                      <a:r>
                        <a:rPr kumimoji="1" lang="ja-JP" altLang="en-US" sz="1200" dirty="0" err="1"/>
                        <a:t>、</a:t>
                      </a:r>
                      <a:r>
                        <a:rPr kumimoji="1" lang="ja-JP" altLang="en-US" sz="1200" dirty="0"/>
                        <a:t>点群データ、地形モデル</a:t>
                      </a:r>
                    </a:p>
                  </a:txBody>
                  <a:tcPr>
                    <a:solidFill>
                      <a:srgbClr val="00B050"/>
                    </a:solidFill>
                  </a:tcPr>
                </a:tc>
                <a:extLst>
                  <a:ext uri="{0D108BD9-81ED-4DB2-BD59-A6C34878D82A}">
                    <a16:rowId xmlns:a16="http://schemas.microsoft.com/office/drawing/2014/main" val="10000"/>
                  </a:ext>
                </a:extLst>
              </a:tr>
            </a:tbl>
          </a:graphicData>
        </a:graphic>
      </p:graphicFrame>
      <p:sp>
        <p:nvSpPr>
          <p:cNvPr id="37" name="ホームベース 36"/>
          <p:cNvSpPr/>
          <p:nvPr/>
        </p:nvSpPr>
        <p:spPr>
          <a:xfrm>
            <a:off x="1293596" y="4360139"/>
            <a:ext cx="10412372" cy="1991233"/>
          </a:xfrm>
          <a:prstGeom prst="homePlate">
            <a:avLst>
              <a:gd name="adj" fmla="val 14901"/>
            </a:avLst>
          </a:prstGeom>
          <a:noFill/>
          <a:ln>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kumimoji="1" lang="ja-JP" altLang="en-US" dirty="0">
              <a:solidFill>
                <a:srgbClr val="C00000"/>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42" name="直線矢印コネクタ 41"/>
          <p:cNvCxnSpPr/>
          <p:nvPr/>
        </p:nvCxnSpPr>
        <p:spPr>
          <a:xfrm>
            <a:off x="2493934" y="1728262"/>
            <a:ext cx="822" cy="1870256"/>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38" name="コンテンツ プレースホルダー 14"/>
          <p:cNvGraphicFramePr>
            <a:graphicFrameLocks/>
          </p:cNvGraphicFramePr>
          <p:nvPr/>
        </p:nvGraphicFramePr>
        <p:xfrm>
          <a:off x="3929449" y="1795382"/>
          <a:ext cx="2398199" cy="289182"/>
        </p:xfrm>
        <a:graphic>
          <a:graphicData uri="http://schemas.openxmlformats.org/drawingml/2006/table">
            <a:tbl>
              <a:tblPr firstRow="1" bandRow="1">
                <a:tableStyleId>{5C22544A-7EE6-4342-B048-85BDC9FD1C3A}</a:tableStyleId>
              </a:tblPr>
              <a:tblGrid>
                <a:gridCol w="2398199">
                  <a:extLst>
                    <a:ext uri="{9D8B030D-6E8A-4147-A177-3AD203B41FA5}">
                      <a16:colId xmlns:a16="http://schemas.microsoft.com/office/drawing/2014/main" val="20000"/>
                    </a:ext>
                  </a:extLst>
                </a:gridCol>
              </a:tblGrid>
              <a:tr h="289182">
                <a:tc>
                  <a:txBody>
                    <a:bodyPr/>
                    <a:lstStyle/>
                    <a:p>
                      <a:pPr algn="ctr"/>
                      <a:r>
                        <a:rPr kumimoji="1" lang="ja-JP" altLang="en-US" sz="1200" dirty="0"/>
                        <a:t>設計</a:t>
                      </a:r>
                      <a:r>
                        <a:rPr kumimoji="1" lang="en-US" altLang="ja-JP" sz="1200" dirty="0"/>
                        <a:t>3</a:t>
                      </a:r>
                      <a:r>
                        <a:rPr kumimoji="1" lang="ja-JP" altLang="en-US" sz="1200" dirty="0"/>
                        <a:t>次元モデル</a:t>
                      </a:r>
                    </a:p>
                  </a:txBody>
                  <a:tcPr>
                    <a:solidFill>
                      <a:srgbClr val="00B050"/>
                    </a:solidFill>
                  </a:tcPr>
                </a:tc>
                <a:extLst>
                  <a:ext uri="{0D108BD9-81ED-4DB2-BD59-A6C34878D82A}">
                    <a16:rowId xmlns:a16="http://schemas.microsoft.com/office/drawing/2014/main" val="10000"/>
                  </a:ext>
                </a:extLst>
              </a:tr>
            </a:tbl>
          </a:graphicData>
        </a:graphic>
      </p:graphicFrame>
      <p:graphicFrame>
        <p:nvGraphicFramePr>
          <p:cNvPr id="43" name="コンテンツ プレースホルダー 14"/>
          <p:cNvGraphicFramePr>
            <a:graphicFrameLocks/>
          </p:cNvGraphicFramePr>
          <p:nvPr/>
        </p:nvGraphicFramePr>
        <p:xfrm>
          <a:off x="1293596" y="3664156"/>
          <a:ext cx="10346178" cy="457200"/>
        </p:xfrm>
        <a:graphic>
          <a:graphicData uri="http://schemas.openxmlformats.org/drawingml/2006/table">
            <a:tbl>
              <a:tblPr firstRow="1" bandRow="1">
                <a:tableStyleId>{5C22544A-7EE6-4342-B048-85BDC9FD1C3A}</a:tableStyleId>
              </a:tblPr>
              <a:tblGrid>
                <a:gridCol w="10346178">
                  <a:extLst>
                    <a:ext uri="{9D8B030D-6E8A-4147-A177-3AD203B41FA5}">
                      <a16:colId xmlns:a16="http://schemas.microsoft.com/office/drawing/2014/main" val="20000"/>
                    </a:ext>
                  </a:extLst>
                </a:gridCol>
              </a:tblGrid>
              <a:tr h="289182">
                <a:tc>
                  <a:txBody>
                    <a:bodyPr/>
                    <a:lstStyle/>
                    <a:p>
                      <a:pPr algn="ctr"/>
                      <a:r>
                        <a:rPr kumimoji="1" lang="ja-JP" altLang="en-US" sz="2400" dirty="0"/>
                        <a:t>統合モデル</a:t>
                      </a:r>
                    </a:p>
                  </a:txBody>
                  <a:tcPr>
                    <a:gradFill>
                      <a:gsLst>
                        <a:gs pos="25000">
                          <a:srgbClr val="00B050"/>
                        </a:gs>
                        <a:gs pos="39000">
                          <a:srgbClr val="0070C0"/>
                        </a:gs>
                      </a:gsLst>
                      <a:lin ang="5400000" scaled="1"/>
                    </a:gradFill>
                  </a:tcPr>
                </a:tc>
                <a:extLst>
                  <a:ext uri="{0D108BD9-81ED-4DB2-BD59-A6C34878D82A}">
                    <a16:rowId xmlns:a16="http://schemas.microsoft.com/office/drawing/2014/main" val="10000"/>
                  </a:ext>
                </a:extLst>
              </a:tr>
            </a:tbl>
          </a:graphicData>
        </a:graphic>
      </p:graphicFrame>
      <p:sp>
        <p:nvSpPr>
          <p:cNvPr id="9" name="円/楕円 8"/>
          <p:cNvSpPr/>
          <p:nvPr/>
        </p:nvSpPr>
        <p:spPr>
          <a:xfrm>
            <a:off x="2016230" y="3630662"/>
            <a:ext cx="989393" cy="361268"/>
          </a:xfrm>
          <a:prstGeom prst="ellipse">
            <a:avLst/>
          </a:prstGeom>
          <a:solidFill>
            <a:schemeClr val="bg1"/>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sz="1050" dirty="0">
                <a:solidFill>
                  <a:srgbClr val="00B050"/>
                </a:solidFill>
                <a:latin typeface="Meiryo UI" panose="020B0604030504040204" pitchFamily="50" charset="-128"/>
                <a:ea typeface="Meiryo UI" panose="020B0604030504040204" pitchFamily="50" charset="-128"/>
                <a:cs typeface="Meiryo UI" panose="020B0604030504040204" pitchFamily="50" charset="-128"/>
              </a:rPr>
              <a:t>作成・追加・更新</a:t>
            </a:r>
          </a:p>
        </p:txBody>
      </p:sp>
      <p:sp>
        <p:nvSpPr>
          <p:cNvPr id="52" name="円/楕円 51"/>
          <p:cNvSpPr/>
          <p:nvPr/>
        </p:nvSpPr>
        <p:spPr>
          <a:xfrm>
            <a:off x="4612978" y="3624809"/>
            <a:ext cx="857250" cy="361268"/>
          </a:xfrm>
          <a:prstGeom prst="ellipse">
            <a:avLst/>
          </a:prstGeom>
          <a:solidFill>
            <a:schemeClr val="bg1"/>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sz="1050" dirty="0">
                <a:solidFill>
                  <a:srgbClr val="00B050"/>
                </a:solidFill>
                <a:latin typeface="Meiryo UI" panose="020B0604030504040204" pitchFamily="50" charset="-128"/>
                <a:ea typeface="Meiryo UI" panose="020B0604030504040204" pitchFamily="50" charset="-128"/>
                <a:cs typeface="Meiryo UI" panose="020B0604030504040204" pitchFamily="50" charset="-128"/>
              </a:rPr>
              <a:t>追加・更新</a:t>
            </a:r>
          </a:p>
        </p:txBody>
      </p:sp>
      <p:sp>
        <p:nvSpPr>
          <p:cNvPr id="58" name="円/楕円 57"/>
          <p:cNvSpPr/>
          <p:nvPr/>
        </p:nvSpPr>
        <p:spPr>
          <a:xfrm>
            <a:off x="7298485" y="3598518"/>
            <a:ext cx="857250" cy="361268"/>
          </a:xfrm>
          <a:prstGeom prst="ellipse">
            <a:avLst/>
          </a:prstGeom>
          <a:solidFill>
            <a:schemeClr val="bg1"/>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sz="1050" dirty="0">
                <a:solidFill>
                  <a:srgbClr val="00B050"/>
                </a:solidFill>
                <a:latin typeface="Meiryo UI" panose="020B0604030504040204" pitchFamily="50" charset="-128"/>
                <a:ea typeface="Meiryo UI" panose="020B0604030504040204" pitchFamily="50" charset="-128"/>
                <a:cs typeface="Meiryo UI" panose="020B0604030504040204" pitchFamily="50" charset="-128"/>
              </a:rPr>
              <a:t>追加・更新</a:t>
            </a:r>
          </a:p>
        </p:txBody>
      </p:sp>
      <p:graphicFrame>
        <p:nvGraphicFramePr>
          <p:cNvPr id="48" name="コンテンツ プレースホルダー 14"/>
          <p:cNvGraphicFramePr>
            <a:graphicFrameLocks/>
          </p:cNvGraphicFramePr>
          <p:nvPr/>
        </p:nvGraphicFramePr>
        <p:xfrm>
          <a:off x="6507892" y="2154610"/>
          <a:ext cx="2462372" cy="289182"/>
        </p:xfrm>
        <a:graphic>
          <a:graphicData uri="http://schemas.openxmlformats.org/drawingml/2006/table">
            <a:tbl>
              <a:tblPr firstRow="1" bandRow="1">
                <a:tableStyleId>{5C22544A-7EE6-4342-B048-85BDC9FD1C3A}</a:tableStyleId>
              </a:tblPr>
              <a:tblGrid>
                <a:gridCol w="2462372">
                  <a:extLst>
                    <a:ext uri="{9D8B030D-6E8A-4147-A177-3AD203B41FA5}">
                      <a16:colId xmlns:a16="http://schemas.microsoft.com/office/drawing/2014/main" val="20000"/>
                    </a:ext>
                  </a:extLst>
                </a:gridCol>
              </a:tblGrid>
              <a:tr h="289182">
                <a:tc>
                  <a:txBody>
                    <a:bodyPr/>
                    <a:lstStyle/>
                    <a:p>
                      <a:pPr algn="ctr"/>
                      <a:r>
                        <a:rPr kumimoji="1" lang="ja-JP" altLang="en-US" sz="1200" dirty="0"/>
                        <a:t>施工用</a:t>
                      </a:r>
                      <a:r>
                        <a:rPr kumimoji="1" lang="en-US" altLang="ja-JP" sz="1200" dirty="0"/>
                        <a:t>3</a:t>
                      </a:r>
                      <a:r>
                        <a:rPr kumimoji="1" lang="ja-JP" altLang="en-US" sz="1200" dirty="0"/>
                        <a:t>次元モデル</a:t>
                      </a:r>
                    </a:p>
                  </a:txBody>
                  <a:tcPr>
                    <a:solidFill>
                      <a:srgbClr val="00B050"/>
                    </a:solidFill>
                  </a:tcPr>
                </a:tc>
                <a:extLst>
                  <a:ext uri="{0D108BD9-81ED-4DB2-BD59-A6C34878D82A}">
                    <a16:rowId xmlns:a16="http://schemas.microsoft.com/office/drawing/2014/main" val="10000"/>
                  </a:ext>
                </a:extLst>
              </a:tr>
            </a:tbl>
          </a:graphicData>
        </a:graphic>
      </p:graphicFrame>
      <p:cxnSp>
        <p:nvCxnSpPr>
          <p:cNvPr id="68" name="直線矢印コネクタ 67"/>
          <p:cNvCxnSpPr>
            <a:endCxn id="46" idx="0"/>
          </p:cNvCxnSpPr>
          <p:nvPr/>
        </p:nvCxnSpPr>
        <p:spPr>
          <a:xfrm flipH="1">
            <a:off x="2494756" y="4151083"/>
            <a:ext cx="1939" cy="1033190"/>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70" name="直線矢印コネクタ 69"/>
          <p:cNvCxnSpPr>
            <a:endCxn id="96" idx="0"/>
          </p:cNvCxnSpPr>
          <p:nvPr/>
        </p:nvCxnSpPr>
        <p:spPr>
          <a:xfrm flipH="1">
            <a:off x="5092412" y="4144232"/>
            <a:ext cx="14971" cy="1033625"/>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72" name="直線矢印コネクタ 71"/>
          <p:cNvCxnSpPr>
            <a:endCxn id="39" idx="0"/>
          </p:cNvCxnSpPr>
          <p:nvPr/>
        </p:nvCxnSpPr>
        <p:spPr>
          <a:xfrm>
            <a:off x="10441692" y="4115969"/>
            <a:ext cx="11660" cy="1848963"/>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36" name="コンテンツ プレースホルダー 14"/>
          <p:cNvGraphicFramePr>
            <a:graphicFrameLocks/>
          </p:cNvGraphicFramePr>
          <p:nvPr/>
        </p:nvGraphicFramePr>
        <p:xfrm>
          <a:off x="1575776" y="4749841"/>
          <a:ext cx="1837963" cy="274320"/>
        </p:xfrm>
        <a:graphic>
          <a:graphicData uri="http://schemas.openxmlformats.org/drawingml/2006/table">
            <a:tbl>
              <a:tblPr firstRow="1" bandRow="1">
                <a:tableStyleId>{5C22544A-7EE6-4342-B048-85BDC9FD1C3A}</a:tableStyleId>
              </a:tblPr>
              <a:tblGrid>
                <a:gridCol w="1837963">
                  <a:extLst>
                    <a:ext uri="{9D8B030D-6E8A-4147-A177-3AD203B41FA5}">
                      <a16:colId xmlns:a16="http://schemas.microsoft.com/office/drawing/2014/main" val="20000"/>
                    </a:ext>
                  </a:extLst>
                </a:gridCol>
              </a:tblGrid>
              <a:tr h="0">
                <a:tc>
                  <a:txBody>
                    <a:bodyPr/>
                    <a:lstStyle/>
                    <a:p>
                      <a:pPr algn="ctr"/>
                      <a:r>
                        <a:rPr kumimoji="1" lang="ja-JP" altLang="en-US" sz="1200" dirty="0"/>
                        <a:t>属性情報</a:t>
                      </a:r>
                    </a:p>
                  </a:txBody>
                  <a:tcPr/>
                </a:tc>
                <a:extLst>
                  <a:ext uri="{0D108BD9-81ED-4DB2-BD59-A6C34878D82A}">
                    <a16:rowId xmlns:a16="http://schemas.microsoft.com/office/drawing/2014/main" val="10000"/>
                  </a:ext>
                </a:extLst>
              </a:tr>
            </a:tbl>
          </a:graphicData>
        </a:graphic>
      </p:graphicFrame>
      <p:graphicFrame>
        <p:nvGraphicFramePr>
          <p:cNvPr id="60" name="コンテンツ プレースホルダー 14"/>
          <p:cNvGraphicFramePr>
            <a:graphicFrameLocks/>
          </p:cNvGraphicFramePr>
          <p:nvPr/>
        </p:nvGraphicFramePr>
        <p:xfrm>
          <a:off x="4197362" y="4719314"/>
          <a:ext cx="1837963" cy="306577"/>
        </p:xfrm>
        <a:graphic>
          <a:graphicData uri="http://schemas.openxmlformats.org/drawingml/2006/table">
            <a:tbl>
              <a:tblPr firstRow="1" bandRow="1">
                <a:tableStyleId>{5C22544A-7EE6-4342-B048-85BDC9FD1C3A}</a:tableStyleId>
              </a:tblPr>
              <a:tblGrid>
                <a:gridCol w="1837963">
                  <a:extLst>
                    <a:ext uri="{9D8B030D-6E8A-4147-A177-3AD203B41FA5}">
                      <a16:colId xmlns:a16="http://schemas.microsoft.com/office/drawing/2014/main" val="20000"/>
                    </a:ext>
                  </a:extLst>
                </a:gridCol>
              </a:tblGrid>
              <a:tr h="306577">
                <a:tc>
                  <a:txBody>
                    <a:bodyPr/>
                    <a:lstStyle/>
                    <a:p>
                      <a:pPr algn="ctr"/>
                      <a:r>
                        <a:rPr kumimoji="1" lang="ja-JP" altLang="en-US" sz="1200" dirty="0"/>
                        <a:t>属性情報</a:t>
                      </a:r>
                    </a:p>
                  </a:txBody>
                  <a:tcPr/>
                </a:tc>
                <a:extLst>
                  <a:ext uri="{0D108BD9-81ED-4DB2-BD59-A6C34878D82A}">
                    <a16:rowId xmlns:a16="http://schemas.microsoft.com/office/drawing/2014/main" val="10000"/>
                  </a:ext>
                </a:extLst>
              </a:tr>
            </a:tbl>
          </a:graphicData>
        </a:graphic>
      </p:graphicFrame>
      <p:graphicFrame>
        <p:nvGraphicFramePr>
          <p:cNvPr id="63" name="コンテンツ プレースホルダー 14"/>
          <p:cNvGraphicFramePr>
            <a:graphicFrameLocks/>
          </p:cNvGraphicFramePr>
          <p:nvPr/>
        </p:nvGraphicFramePr>
        <p:xfrm>
          <a:off x="9534371" y="5562603"/>
          <a:ext cx="1837963" cy="274320"/>
        </p:xfrm>
        <a:graphic>
          <a:graphicData uri="http://schemas.openxmlformats.org/drawingml/2006/table">
            <a:tbl>
              <a:tblPr firstRow="1" bandRow="1">
                <a:tableStyleId>{5C22544A-7EE6-4342-B048-85BDC9FD1C3A}</a:tableStyleId>
              </a:tblPr>
              <a:tblGrid>
                <a:gridCol w="1837963">
                  <a:extLst>
                    <a:ext uri="{9D8B030D-6E8A-4147-A177-3AD203B41FA5}">
                      <a16:colId xmlns:a16="http://schemas.microsoft.com/office/drawing/2014/main" val="20000"/>
                    </a:ext>
                  </a:extLst>
                </a:gridCol>
              </a:tblGrid>
              <a:tr h="254704">
                <a:tc>
                  <a:txBody>
                    <a:bodyPr/>
                    <a:lstStyle/>
                    <a:p>
                      <a:pPr algn="ctr"/>
                      <a:r>
                        <a:rPr kumimoji="1" lang="ja-JP" altLang="en-US" sz="1200" dirty="0"/>
                        <a:t>行政管理</a:t>
                      </a:r>
                    </a:p>
                  </a:txBody>
                  <a:tcPr>
                    <a:solidFill>
                      <a:schemeClr val="accent2">
                        <a:lumMod val="60000"/>
                        <a:lumOff val="40000"/>
                      </a:schemeClr>
                    </a:solidFill>
                  </a:tcPr>
                </a:tc>
                <a:extLst>
                  <a:ext uri="{0D108BD9-81ED-4DB2-BD59-A6C34878D82A}">
                    <a16:rowId xmlns:a16="http://schemas.microsoft.com/office/drawing/2014/main" val="10000"/>
                  </a:ext>
                </a:extLst>
              </a:tr>
            </a:tbl>
          </a:graphicData>
        </a:graphic>
      </p:graphicFrame>
      <p:graphicFrame>
        <p:nvGraphicFramePr>
          <p:cNvPr id="64" name="コンテンツ プレースホルダー 14"/>
          <p:cNvGraphicFramePr>
            <a:graphicFrameLocks/>
          </p:cNvGraphicFramePr>
          <p:nvPr/>
        </p:nvGraphicFramePr>
        <p:xfrm>
          <a:off x="9522521" y="4720490"/>
          <a:ext cx="1837963" cy="274320"/>
        </p:xfrm>
        <a:graphic>
          <a:graphicData uri="http://schemas.openxmlformats.org/drawingml/2006/table">
            <a:tbl>
              <a:tblPr firstRow="1" bandRow="1">
                <a:tableStyleId>{5C22544A-7EE6-4342-B048-85BDC9FD1C3A}</a:tableStyleId>
              </a:tblPr>
              <a:tblGrid>
                <a:gridCol w="1837963">
                  <a:extLst>
                    <a:ext uri="{9D8B030D-6E8A-4147-A177-3AD203B41FA5}">
                      <a16:colId xmlns:a16="http://schemas.microsoft.com/office/drawing/2014/main" val="20000"/>
                    </a:ext>
                  </a:extLst>
                </a:gridCol>
              </a:tblGrid>
              <a:tr h="254704">
                <a:tc>
                  <a:txBody>
                    <a:bodyPr/>
                    <a:lstStyle/>
                    <a:p>
                      <a:pPr algn="ctr"/>
                      <a:r>
                        <a:rPr kumimoji="1" lang="ja-JP" altLang="en-US" sz="1200" dirty="0"/>
                        <a:t>属性情報</a:t>
                      </a:r>
                    </a:p>
                  </a:txBody>
                  <a:tcPr/>
                </a:tc>
                <a:extLst>
                  <a:ext uri="{0D108BD9-81ED-4DB2-BD59-A6C34878D82A}">
                    <a16:rowId xmlns:a16="http://schemas.microsoft.com/office/drawing/2014/main" val="10000"/>
                  </a:ext>
                </a:extLst>
              </a:tr>
            </a:tbl>
          </a:graphicData>
        </a:graphic>
      </p:graphicFrame>
      <p:sp>
        <p:nvSpPr>
          <p:cNvPr id="75" name="円/楕円 74"/>
          <p:cNvSpPr/>
          <p:nvPr/>
        </p:nvSpPr>
        <p:spPr>
          <a:xfrm>
            <a:off x="9961203" y="3598666"/>
            <a:ext cx="857250" cy="361268"/>
          </a:xfrm>
          <a:prstGeom prst="ellipse">
            <a:avLst/>
          </a:prstGeom>
          <a:solidFill>
            <a:schemeClr val="bg1"/>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sz="1050" dirty="0">
                <a:solidFill>
                  <a:srgbClr val="00B050"/>
                </a:solidFill>
                <a:latin typeface="Meiryo UI" panose="020B0604030504040204" pitchFamily="50" charset="-128"/>
                <a:ea typeface="Meiryo UI" panose="020B0604030504040204" pitchFamily="50" charset="-128"/>
                <a:cs typeface="Meiryo UI" panose="020B0604030504040204" pitchFamily="50" charset="-128"/>
              </a:rPr>
              <a:t>追加・更新</a:t>
            </a:r>
          </a:p>
        </p:txBody>
      </p:sp>
      <p:cxnSp>
        <p:nvCxnSpPr>
          <p:cNvPr id="76" name="直線矢印コネクタ 75"/>
          <p:cNvCxnSpPr>
            <a:endCxn id="75" idx="0"/>
          </p:cNvCxnSpPr>
          <p:nvPr/>
        </p:nvCxnSpPr>
        <p:spPr>
          <a:xfrm>
            <a:off x="10389828" y="2858025"/>
            <a:ext cx="0" cy="740641"/>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44" name="コンテンツ プレースホルダー 14"/>
          <p:cNvGraphicFramePr>
            <a:graphicFrameLocks/>
          </p:cNvGraphicFramePr>
          <p:nvPr/>
        </p:nvGraphicFramePr>
        <p:xfrm>
          <a:off x="7960103" y="2528906"/>
          <a:ext cx="3817370" cy="274320"/>
        </p:xfrm>
        <a:graphic>
          <a:graphicData uri="http://schemas.openxmlformats.org/drawingml/2006/table">
            <a:tbl>
              <a:tblPr firstRow="1" bandRow="1">
                <a:tableStyleId>{5C22544A-7EE6-4342-B048-85BDC9FD1C3A}</a:tableStyleId>
              </a:tblPr>
              <a:tblGrid>
                <a:gridCol w="3817370">
                  <a:extLst>
                    <a:ext uri="{9D8B030D-6E8A-4147-A177-3AD203B41FA5}">
                      <a16:colId xmlns:a16="http://schemas.microsoft.com/office/drawing/2014/main" val="20000"/>
                    </a:ext>
                  </a:extLst>
                </a:gridCol>
              </a:tblGrid>
              <a:tr h="0">
                <a:tc>
                  <a:txBody>
                    <a:bodyPr/>
                    <a:lstStyle/>
                    <a:p>
                      <a:pPr algn="ctr"/>
                      <a:r>
                        <a:rPr kumimoji="1" lang="ja-JP" altLang="en-US" sz="1200" dirty="0"/>
                        <a:t>管理用</a:t>
                      </a:r>
                      <a:r>
                        <a:rPr kumimoji="1" lang="en-US" altLang="ja-JP" sz="1200" dirty="0"/>
                        <a:t>3</a:t>
                      </a:r>
                      <a:r>
                        <a:rPr kumimoji="1" lang="ja-JP" altLang="en-US" sz="1200" dirty="0"/>
                        <a:t>次元モデル</a:t>
                      </a:r>
                    </a:p>
                  </a:txBody>
                  <a:tcPr>
                    <a:solidFill>
                      <a:srgbClr val="00B050"/>
                    </a:solidFill>
                  </a:tcPr>
                </a:tc>
                <a:extLst>
                  <a:ext uri="{0D108BD9-81ED-4DB2-BD59-A6C34878D82A}">
                    <a16:rowId xmlns:a16="http://schemas.microsoft.com/office/drawing/2014/main" val="10000"/>
                  </a:ext>
                </a:extLst>
              </a:tr>
            </a:tbl>
          </a:graphicData>
        </a:graphic>
      </p:graphicFrame>
      <p:cxnSp>
        <p:nvCxnSpPr>
          <p:cNvPr id="53" name="直線矢印コネクタ 52"/>
          <p:cNvCxnSpPr>
            <a:endCxn id="52" idx="0"/>
          </p:cNvCxnSpPr>
          <p:nvPr/>
        </p:nvCxnSpPr>
        <p:spPr>
          <a:xfrm>
            <a:off x="5035302" y="2118058"/>
            <a:ext cx="6301" cy="1506751"/>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直線矢印コネクタ 55"/>
          <p:cNvCxnSpPr>
            <a:stCxn id="48" idx="2"/>
          </p:cNvCxnSpPr>
          <p:nvPr/>
        </p:nvCxnSpPr>
        <p:spPr>
          <a:xfrm flipH="1">
            <a:off x="7728969" y="2443792"/>
            <a:ext cx="10109" cy="1154726"/>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94" name="コンテンツ プレースホルダー 14"/>
          <p:cNvGraphicFramePr>
            <a:graphicFrameLocks/>
          </p:cNvGraphicFramePr>
          <p:nvPr/>
        </p:nvGraphicFramePr>
        <p:xfrm>
          <a:off x="9534371" y="5169557"/>
          <a:ext cx="1837963" cy="274320"/>
        </p:xfrm>
        <a:graphic>
          <a:graphicData uri="http://schemas.openxmlformats.org/drawingml/2006/table">
            <a:tbl>
              <a:tblPr firstRow="1" bandRow="1">
                <a:tableStyleId>{5C22544A-7EE6-4342-B048-85BDC9FD1C3A}</a:tableStyleId>
              </a:tblPr>
              <a:tblGrid>
                <a:gridCol w="1837963">
                  <a:extLst>
                    <a:ext uri="{9D8B030D-6E8A-4147-A177-3AD203B41FA5}">
                      <a16:colId xmlns:a16="http://schemas.microsoft.com/office/drawing/2014/main" val="20000"/>
                    </a:ext>
                  </a:extLst>
                </a:gridCol>
              </a:tblGrid>
              <a:tr h="254704">
                <a:tc>
                  <a:txBody>
                    <a:bodyPr/>
                    <a:lstStyle/>
                    <a:p>
                      <a:pPr algn="ctr"/>
                      <a:r>
                        <a:rPr kumimoji="1" lang="ja-JP" altLang="en-US" sz="1200" dirty="0"/>
                        <a:t>維持管理</a:t>
                      </a:r>
                    </a:p>
                  </a:txBody>
                  <a:tcPr>
                    <a:solidFill>
                      <a:schemeClr val="accent2">
                        <a:lumMod val="60000"/>
                        <a:lumOff val="40000"/>
                      </a:schemeClr>
                    </a:solidFill>
                  </a:tcPr>
                </a:tc>
                <a:extLst>
                  <a:ext uri="{0D108BD9-81ED-4DB2-BD59-A6C34878D82A}">
                    <a16:rowId xmlns:a16="http://schemas.microsoft.com/office/drawing/2014/main" val="10000"/>
                  </a:ext>
                </a:extLst>
              </a:tr>
            </a:tbl>
          </a:graphicData>
        </a:graphic>
      </p:graphicFrame>
      <p:graphicFrame>
        <p:nvGraphicFramePr>
          <p:cNvPr id="95" name="コンテンツ プレースホルダー 14"/>
          <p:cNvGraphicFramePr>
            <a:graphicFrameLocks/>
          </p:cNvGraphicFramePr>
          <p:nvPr/>
        </p:nvGraphicFramePr>
        <p:xfrm>
          <a:off x="6789327" y="5165669"/>
          <a:ext cx="1837963" cy="274320"/>
        </p:xfrm>
        <a:graphic>
          <a:graphicData uri="http://schemas.openxmlformats.org/drawingml/2006/table">
            <a:tbl>
              <a:tblPr firstRow="1" bandRow="1">
                <a:tableStyleId>{5C22544A-7EE6-4342-B048-85BDC9FD1C3A}</a:tableStyleId>
              </a:tblPr>
              <a:tblGrid>
                <a:gridCol w="1837963">
                  <a:extLst>
                    <a:ext uri="{9D8B030D-6E8A-4147-A177-3AD203B41FA5}">
                      <a16:colId xmlns:a16="http://schemas.microsoft.com/office/drawing/2014/main" val="20000"/>
                    </a:ext>
                  </a:extLst>
                </a:gridCol>
              </a:tblGrid>
              <a:tr h="254704">
                <a:tc>
                  <a:txBody>
                    <a:bodyPr/>
                    <a:lstStyle/>
                    <a:p>
                      <a:pPr algn="ctr"/>
                      <a:r>
                        <a:rPr kumimoji="1" lang="ja-JP" altLang="en-US" sz="1200" dirty="0"/>
                        <a:t>事業監理</a:t>
                      </a:r>
                    </a:p>
                  </a:txBody>
                  <a:tcPr>
                    <a:solidFill>
                      <a:schemeClr val="accent2">
                        <a:lumMod val="60000"/>
                        <a:lumOff val="40000"/>
                      </a:schemeClr>
                    </a:solidFill>
                  </a:tcPr>
                </a:tc>
                <a:extLst>
                  <a:ext uri="{0D108BD9-81ED-4DB2-BD59-A6C34878D82A}">
                    <a16:rowId xmlns:a16="http://schemas.microsoft.com/office/drawing/2014/main" val="10000"/>
                  </a:ext>
                </a:extLst>
              </a:tr>
            </a:tbl>
          </a:graphicData>
        </a:graphic>
      </p:graphicFrame>
      <p:graphicFrame>
        <p:nvGraphicFramePr>
          <p:cNvPr id="96" name="コンテンツ プレースホルダー 14"/>
          <p:cNvGraphicFramePr>
            <a:graphicFrameLocks/>
          </p:cNvGraphicFramePr>
          <p:nvPr/>
        </p:nvGraphicFramePr>
        <p:xfrm>
          <a:off x="4173431" y="5177857"/>
          <a:ext cx="1837963" cy="274320"/>
        </p:xfrm>
        <a:graphic>
          <a:graphicData uri="http://schemas.openxmlformats.org/drawingml/2006/table">
            <a:tbl>
              <a:tblPr firstRow="1" bandRow="1">
                <a:tableStyleId>{5C22544A-7EE6-4342-B048-85BDC9FD1C3A}</a:tableStyleId>
              </a:tblPr>
              <a:tblGrid>
                <a:gridCol w="1837963">
                  <a:extLst>
                    <a:ext uri="{9D8B030D-6E8A-4147-A177-3AD203B41FA5}">
                      <a16:colId xmlns:a16="http://schemas.microsoft.com/office/drawing/2014/main" val="20000"/>
                    </a:ext>
                  </a:extLst>
                </a:gridCol>
              </a:tblGrid>
              <a:tr h="254704">
                <a:tc>
                  <a:txBody>
                    <a:bodyPr/>
                    <a:lstStyle/>
                    <a:p>
                      <a:pPr algn="ctr"/>
                      <a:r>
                        <a:rPr kumimoji="1" lang="ja-JP" altLang="en-US" sz="1200" dirty="0"/>
                        <a:t>設計・積算</a:t>
                      </a:r>
                    </a:p>
                  </a:txBody>
                  <a:tcPr>
                    <a:solidFill>
                      <a:schemeClr val="accent2">
                        <a:lumMod val="60000"/>
                        <a:lumOff val="40000"/>
                      </a:schemeClr>
                    </a:solidFill>
                  </a:tcPr>
                </a:tc>
                <a:extLst>
                  <a:ext uri="{0D108BD9-81ED-4DB2-BD59-A6C34878D82A}">
                    <a16:rowId xmlns:a16="http://schemas.microsoft.com/office/drawing/2014/main" val="10000"/>
                  </a:ext>
                </a:extLst>
              </a:tr>
            </a:tbl>
          </a:graphicData>
        </a:graphic>
      </p:graphicFrame>
      <p:cxnSp>
        <p:nvCxnSpPr>
          <p:cNvPr id="45" name="直線矢印コネクタ 44"/>
          <p:cNvCxnSpPr/>
          <p:nvPr/>
        </p:nvCxnSpPr>
        <p:spPr>
          <a:xfrm flipH="1">
            <a:off x="7697091" y="4146947"/>
            <a:ext cx="14971" cy="1033625"/>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62" name="コンテンツ プレースホルダー 14"/>
          <p:cNvGraphicFramePr>
            <a:graphicFrameLocks/>
          </p:cNvGraphicFramePr>
          <p:nvPr/>
        </p:nvGraphicFramePr>
        <p:xfrm>
          <a:off x="6789376" y="4720490"/>
          <a:ext cx="1837963" cy="279146"/>
        </p:xfrm>
        <a:graphic>
          <a:graphicData uri="http://schemas.openxmlformats.org/drawingml/2006/table">
            <a:tbl>
              <a:tblPr firstRow="1" bandRow="1">
                <a:tableStyleId>{5C22544A-7EE6-4342-B048-85BDC9FD1C3A}</a:tableStyleId>
              </a:tblPr>
              <a:tblGrid>
                <a:gridCol w="1837963">
                  <a:extLst>
                    <a:ext uri="{9D8B030D-6E8A-4147-A177-3AD203B41FA5}">
                      <a16:colId xmlns:a16="http://schemas.microsoft.com/office/drawing/2014/main" val="20000"/>
                    </a:ext>
                  </a:extLst>
                </a:gridCol>
              </a:tblGrid>
              <a:tr h="279146">
                <a:tc>
                  <a:txBody>
                    <a:bodyPr/>
                    <a:lstStyle/>
                    <a:p>
                      <a:pPr algn="ctr"/>
                      <a:r>
                        <a:rPr kumimoji="1" lang="ja-JP" altLang="en-US" sz="1200" dirty="0"/>
                        <a:t>属性情報</a:t>
                      </a:r>
                    </a:p>
                  </a:txBody>
                  <a:tcPr/>
                </a:tc>
                <a:extLst>
                  <a:ext uri="{0D108BD9-81ED-4DB2-BD59-A6C34878D82A}">
                    <a16:rowId xmlns:a16="http://schemas.microsoft.com/office/drawing/2014/main" val="10000"/>
                  </a:ext>
                </a:extLst>
              </a:tr>
            </a:tbl>
          </a:graphicData>
        </a:graphic>
      </p:graphicFrame>
      <p:graphicFrame>
        <p:nvGraphicFramePr>
          <p:cNvPr id="46" name="コンテンツ プレースホルダー 14"/>
          <p:cNvGraphicFramePr>
            <a:graphicFrameLocks/>
          </p:cNvGraphicFramePr>
          <p:nvPr/>
        </p:nvGraphicFramePr>
        <p:xfrm>
          <a:off x="1575775" y="5184273"/>
          <a:ext cx="1837963" cy="274320"/>
        </p:xfrm>
        <a:graphic>
          <a:graphicData uri="http://schemas.openxmlformats.org/drawingml/2006/table">
            <a:tbl>
              <a:tblPr firstRow="1" bandRow="1">
                <a:tableStyleId>{5C22544A-7EE6-4342-B048-85BDC9FD1C3A}</a:tableStyleId>
              </a:tblPr>
              <a:tblGrid>
                <a:gridCol w="1837963">
                  <a:extLst>
                    <a:ext uri="{9D8B030D-6E8A-4147-A177-3AD203B41FA5}">
                      <a16:colId xmlns:a16="http://schemas.microsoft.com/office/drawing/2014/main" val="20000"/>
                    </a:ext>
                  </a:extLst>
                </a:gridCol>
              </a:tblGrid>
              <a:tr h="254704">
                <a:tc>
                  <a:txBody>
                    <a:bodyPr/>
                    <a:lstStyle/>
                    <a:p>
                      <a:pPr algn="ctr"/>
                      <a:r>
                        <a:rPr kumimoji="1" lang="ja-JP" altLang="en-US" sz="1200" dirty="0"/>
                        <a:t>計画立案</a:t>
                      </a:r>
                    </a:p>
                  </a:txBody>
                  <a:tcPr>
                    <a:solidFill>
                      <a:schemeClr val="accent2">
                        <a:lumMod val="60000"/>
                        <a:lumOff val="40000"/>
                      </a:schemeClr>
                    </a:solidFill>
                  </a:tcPr>
                </a:tc>
                <a:extLst>
                  <a:ext uri="{0D108BD9-81ED-4DB2-BD59-A6C34878D82A}">
                    <a16:rowId xmlns:a16="http://schemas.microsoft.com/office/drawing/2014/main" val="10000"/>
                  </a:ext>
                </a:extLst>
              </a:tr>
            </a:tbl>
          </a:graphicData>
        </a:graphic>
      </p:graphicFrame>
      <p:cxnSp>
        <p:nvCxnSpPr>
          <p:cNvPr id="34" name="直線矢印コネクタ 33">
            <a:extLst>
              <a:ext uri="{FF2B5EF4-FFF2-40B4-BE49-F238E27FC236}">
                <a16:creationId xmlns:a16="http://schemas.microsoft.com/office/drawing/2014/main" id="{A9353A34-A3C9-4E42-8A07-4F0E1057CD84}"/>
              </a:ext>
            </a:extLst>
          </p:cNvPr>
          <p:cNvCxnSpPr/>
          <p:nvPr/>
        </p:nvCxnSpPr>
        <p:spPr>
          <a:xfrm>
            <a:off x="8027520" y="2826380"/>
            <a:ext cx="0" cy="740641"/>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39" name="コンテンツ プレースホルダー 14"/>
          <p:cNvGraphicFramePr>
            <a:graphicFrameLocks/>
          </p:cNvGraphicFramePr>
          <p:nvPr/>
        </p:nvGraphicFramePr>
        <p:xfrm>
          <a:off x="9534371" y="5964932"/>
          <a:ext cx="1837963" cy="274320"/>
        </p:xfrm>
        <a:graphic>
          <a:graphicData uri="http://schemas.openxmlformats.org/drawingml/2006/table">
            <a:tbl>
              <a:tblPr firstRow="1" bandRow="1">
                <a:tableStyleId>{5C22544A-7EE6-4342-B048-85BDC9FD1C3A}</a:tableStyleId>
              </a:tblPr>
              <a:tblGrid>
                <a:gridCol w="1837963">
                  <a:extLst>
                    <a:ext uri="{9D8B030D-6E8A-4147-A177-3AD203B41FA5}">
                      <a16:colId xmlns:a16="http://schemas.microsoft.com/office/drawing/2014/main" val="20000"/>
                    </a:ext>
                  </a:extLst>
                </a:gridCol>
              </a:tblGrid>
              <a:tr h="254704">
                <a:tc>
                  <a:txBody>
                    <a:bodyPr/>
                    <a:lstStyle/>
                    <a:p>
                      <a:pPr algn="ctr"/>
                      <a:r>
                        <a:rPr kumimoji="1" lang="ja-JP" altLang="en-US" sz="1200" dirty="0"/>
                        <a:t>防災・災害対応</a:t>
                      </a:r>
                    </a:p>
                  </a:txBody>
                  <a:tcPr>
                    <a:solidFill>
                      <a:schemeClr val="accent2">
                        <a:lumMod val="60000"/>
                        <a:lumOff val="40000"/>
                      </a:schemeClr>
                    </a:solidFill>
                  </a:tcPr>
                </a:tc>
                <a:extLst>
                  <a:ext uri="{0D108BD9-81ED-4DB2-BD59-A6C34878D82A}">
                    <a16:rowId xmlns:a16="http://schemas.microsoft.com/office/drawing/2014/main" val="10000"/>
                  </a:ext>
                </a:extLst>
              </a:tr>
            </a:tbl>
          </a:graphicData>
        </a:graphic>
      </p:graphicFrame>
      <p:pic>
        <p:nvPicPr>
          <p:cNvPr id="40" name="図 39" descr="img_h1">
            <a:extLst>
              <a:ext uri="{FF2B5EF4-FFF2-40B4-BE49-F238E27FC236}">
                <a16:creationId xmlns:a16="http://schemas.microsoft.com/office/drawing/2014/main" id="{BE10E41E-CECA-46DB-96D0-B563C1422ACE}"/>
              </a:ext>
            </a:extLst>
          </p:cNvPr>
          <p:cNvPicPr/>
          <p:nvPr/>
        </p:nvPicPr>
        <p:blipFill>
          <a:blip r:embed="rId3" cstate="print"/>
          <a:srcRect/>
          <a:stretch>
            <a:fillRect/>
          </a:stretch>
        </p:blipFill>
        <p:spPr bwMode="auto">
          <a:xfrm>
            <a:off x="9920760" y="91134"/>
            <a:ext cx="1856616" cy="236343"/>
          </a:xfrm>
          <a:prstGeom prst="rect">
            <a:avLst/>
          </a:prstGeom>
          <a:noFill/>
          <a:ln w="9525">
            <a:noFill/>
            <a:miter lim="800000"/>
            <a:headEnd/>
            <a:tailEnd/>
          </a:ln>
        </p:spPr>
      </p:pic>
    </p:spTree>
    <p:extLst>
      <p:ext uri="{BB962C8B-B14F-4D97-AF65-F5344CB8AC3E}">
        <p14:creationId xmlns:p14="http://schemas.microsoft.com/office/powerpoint/2010/main" val="27724786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8" name="表 57">
            <a:extLst>
              <a:ext uri="{FF2B5EF4-FFF2-40B4-BE49-F238E27FC236}">
                <a16:creationId xmlns:a16="http://schemas.microsoft.com/office/drawing/2014/main" id="{29575C9B-57F1-4DE2-84B1-AD8DF62212FC}"/>
              </a:ext>
            </a:extLst>
          </p:cNvPr>
          <p:cNvGraphicFramePr>
            <a:graphicFrameLocks noGrp="1"/>
          </p:cNvGraphicFramePr>
          <p:nvPr/>
        </p:nvGraphicFramePr>
        <p:xfrm>
          <a:off x="1345041" y="915424"/>
          <a:ext cx="10556898" cy="6151726"/>
        </p:xfrm>
        <a:graphic>
          <a:graphicData uri="http://schemas.openxmlformats.org/drawingml/2006/table">
            <a:tbl>
              <a:tblPr firstRow="1" bandRow="1">
                <a:tableStyleId>{21E4AEA4-8DFA-4A89-87EB-49C32662AFE0}</a:tableStyleId>
              </a:tblPr>
              <a:tblGrid>
                <a:gridCol w="2521281">
                  <a:extLst>
                    <a:ext uri="{9D8B030D-6E8A-4147-A177-3AD203B41FA5}">
                      <a16:colId xmlns:a16="http://schemas.microsoft.com/office/drawing/2014/main" val="3746589146"/>
                    </a:ext>
                  </a:extLst>
                </a:gridCol>
                <a:gridCol w="2771333">
                  <a:extLst>
                    <a:ext uri="{9D8B030D-6E8A-4147-A177-3AD203B41FA5}">
                      <a16:colId xmlns:a16="http://schemas.microsoft.com/office/drawing/2014/main" val="3845518201"/>
                    </a:ext>
                  </a:extLst>
                </a:gridCol>
                <a:gridCol w="2623638">
                  <a:extLst>
                    <a:ext uri="{9D8B030D-6E8A-4147-A177-3AD203B41FA5}">
                      <a16:colId xmlns:a16="http://schemas.microsoft.com/office/drawing/2014/main" val="2336944969"/>
                    </a:ext>
                  </a:extLst>
                </a:gridCol>
                <a:gridCol w="2640646">
                  <a:extLst>
                    <a:ext uri="{9D8B030D-6E8A-4147-A177-3AD203B41FA5}">
                      <a16:colId xmlns:a16="http://schemas.microsoft.com/office/drawing/2014/main" val="1600164968"/>
                    </a:ext>
                  </a:extLst>
                </a:gridCol>
              </a:tblGrid>
              <a:tr h="316564">
                <a:tc gridSpan="4">
                  <a:txBody>
                    <a:bodyPr/>
                    <a:lstStyle/>
                    <a:p>
                      <a:pPr algn="ctr"/>
                      <a:r>
                        <a:rPr kumimoji="1" lang="ja-JP" altLang="en-US" sz="1400" b="0" dirty="0">
                          <a:latin typeface="Meiryo UI" panose="020B0604030504040204" pitchFamily="50" charset="-128"/>
                          <a:ea typeface="Meiryo UI" panose="020B0604030504040204" pitchFamily="50" charset="-128"/>
                          <a:cs typeface="Meiryo UI" panose="020B0604030504040204" pitchFamily="50" charset="-128"/>
                        </a:rPr>
                        <a:t>時間軸（事業プロセス）</a:t>
                      </a:r>
                    </a:p>
                  </a:txBody>
                  <a:tcPr>
                    <a:lnB w="12700" cap="flat" cmpd="sng" algn="ctr">
                      <a:solidFill>
                        <a:schemeClr val="bg1"/>
                      </a:solidFill>
                      <a:prstDash val="solid"/>
                      <a:round/>
                      <a:headEnd type="none" w="med" len="med"/>
                      <a:tailEnd type="none" w="med" len="med"/>
                    </a:lnB>
                    <a:solidFill>
                      <a:schemeClr val="accent6">
                        <a:lumMod val="75000"/>
                      </a:schemeClr>
                    </a:solidFill>
                  </a:tcPr>
                </a:tc>
                <a:tc hMerge="1">
                  <a:txBody>
                    <a:bodyPr/>
                    <a:lstStyle/>
                    <a:p>
                      <a:pPr algn="ctr"/>
                      <a:endParaRPr kumimoji="1" lang="ja-JP" altLang="en-US" sz="1600" dirty="0"/>
                    </a:p>
                  </a:txBody>
                  <a:tcPr>
                    <a:lnB w="12700" cap="flat" cmpd="sng" algn="ctr">
                      <a:solidFill>
                        <a:schemeClr val="bg1"/>
                      </a:solidFill>
                      <a:prstDash val="solid"/>
                      <a:round/>
                      <a:headEnd type="none" w="med" len="med"/>
                      <a:tailEnd type="none" w="med" len="med"/>
                    </a:lnB>
                    <a:solidFill>
                      <a:schemeClr val="accent6">
                        <a:lumMod val="75000"/>
                      </a:schemeClr>
                    </a:solidFill>
                  </a:tcPr>
                </a:tc>
                <a:tc hMerge="1">
                  <a:txBody>
                    <a:bodyPr/>
                    <a:lstStyle/>
                    <a:p>
                      <a:pPr algn="ctr"/>
                      <a:endParaRPr kumimoji="1" lang="ja-JP" altLang="en-US" sz="1600" dirty="0"/>
                    </a:p>
                  </a:txBody>
                  <a:tcPr>
                    <a:lnB w="12700" cap="flat" cmpd="sng" algn="ctr">
                      <a:solidFill>
                        <a:schemeClr val="bg1"/>
                      </a:solidFill>
                      <a:prstDash val="solid"/>
                      <a:round/>
                      <a:headEnd type="none" w="med" len="med"/>
                      <a:tailEnd type="none" w="med" len="med"/>
                    </a:lnB>
                    <a:solidFill>
                      <a:schemeClr val="accent6">
                        <a:lumMod val="75000"/>
                      </a:schemeClr>
                    </a:solidFill>
                  </a:tcPr>
                </a:tc>
                <a:tc hMerge="1">
                  <a:txBody>
                    <a:bodyPr/>
                    <a:lstStyle/>
                    <a:p>
                      <a:pPr algn="ctr"/>
                      <a:endParaRPr kumimoji="1" lang="ja-JP" altLang="en-US" sz="1600" dirty="0"/>
                    </a:p>
                  </a:txBody>
                  <a:tcPr>
                    <a:lnB w="12700" cap="flat" cmpd="sng" algn="ctr">
                      <a:solidFill>
                        <a:schemeClr val="bg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2868146057"/>
                  </a:ext>
                </a:extLst>
              </a:tr>
              <a:tr h="316564">
                <a:tc>
                  <a:txBody>
                    <a:bodyPr/>
                    <a:lstStyle/>
                    <a:p>
                      <a:pPr algn="ctr"/>
                      <a:r>
                        <a:rPr kumimoji="1" lang="ja-JP" altLang="en-US" sz="1400" b="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測量・調査時</a:t>
                      </a:r>
                    </a:p>
                  </a:txBody>
                  <a:tcPr>
                    <a:lnT w="12700" cap="flat" cmpd="sng" algn="ctr">
                      <a:solidFill>
                        <a:schemeClr val="bg1"/>
                      </a:solidFill>
                      <a:prstDash val="solid"/>
                      <a:round/>
                      <a:headEnd type="none" w="med" len="med"/>
                      <a:tailEnd type="none" w="med" len="med"/>
                    </a:lnT>
                    <a:solidFill>
                      <a:schemeClr val="accent6">
                        <a:lumMod val="75000"/>
                      </a:schemeClr>
                    </a:solidFill>
                  </a:tcPr>
                </a:tc>
                <a:tc>
                  <a:txBody>
                    <a:bodyPr/>
                    <a:lstStyle/>
                    <a:p>
                      <a:pPr algn="ctr"/>
                      <a:r>
                        <a:rPr kumimoji="1" lang="ja-JP" altLang="en-US" sz="1400" b="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設計時</a:t>
                      </a:r>
                    </a:p>
                  </a:txBody>
                  <a:tcPr>
                    <a:lnT w="12700" cap="flat" cmpd="sng" algn="ctr">
                      <a:solidFill>
                        <a:schemeClr val="bg1"/>
                      </a:solidFill>
                      <a:prstDash val="solid"/>
                      <a:round/>
                      <a:headEnd type="none" w="med" len="med"/>
                      <a:tailEnd type="none" w="med" len="med"/>
                    </a:lnT>
                    <a:solidFill>
                      <a:schemeClr val="accent6">
                        <a:lumMod val="75000"/>
                      </a:schemeClr>
                    </a:solidFill>
                  </a:tcPr>
                </a:tc>
                <a:tc>
                  <a:txBody>
                    <a:bodyPr/>
                    <a:lstStyle/>
                    <a:p>
                      <a:pPr algn="ctr"/>
                      <a:r>
                        <a:rPr kumimoji="1" lang="ja-JP" altLang="en-US" sz="1400" b="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施工時</a:t>
                      </a:r>
                    </a:p>
                  </a:txBody>
                  <a:tcPr>
                    <a:lnT w="12700" cap="flat" cmpd="sng" algn="ctr">
                      <a:solidFill>
                        <a:schemeClr val="bg1"/>
                      </a:solidFill>
                      <a:prstDash val="solid"/>
                      <a:round/>
                      <a:headEnd type="none" w="med" len="med"/>
                      <a:tailEnd type="none" w="med" len="med"/>
                    </a:lnT>
                    <a:solidFill>
                      <a:schemeClr val="accent6">
                        <a:lumMod val="75000"/>
                      </a:schemeClr>
                    </a:solidFill>
                  </a:tcPr>
                </a:tc>
                <a:tc>
                  <a:txBody>
                    <a:bodyPr/>
                    <a:lstStyle/>
                    <a:p>
                      <a:pPr algn="ctr"/>
                      <a:r>
                        <a:rPr kumimoji="1" lang="ja-JP" altLang="en-US" sz="1400" b="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維持管理時</a:t>
                      </a:r>
                    </a:p>
                  </a:txBody>
                  <a:tcPr>
                    <a:lnT w="12700" cap="flat" cmpd="sng" algn="ctr">
                      <a:solidFill>
                        <a:schemeClr val="bg1"/>
                      </a:solidFill>
                      <a:prstDash val="solid"/>
                      <a:round/>
                      <a:headEnd type="none" w="med" len="med"/>
                      <a:tailEnd type="none" w="med" len="med"/>
                    </a:lnT>
                    <a:solidFill>
                      <a:schemeClr val="accent6">
                        <a:lumMod val="75000"/>
                      </a:schemeClr>
                    </a:solidFill>
                  </a:tcPr>
                </a:tc>
                <a:extLst>
                  <a:ext uri="{0D108BD9-81ED-4DB2-BD59-A6C34878D82A}">
                    <a16:rowId xmlns:a16="http://schemas.microsoft.com/office/drawing/2014/main" val="10001"/>
                  </a:ext>
                </a:extLst>
              </a:tr>
              <a:tr h="5518598">
                <a:tc>
                  <a:txBody>
                    <a:bodyPr/>
                    <a:lstStyle/>
                    <a:p>
                      <a:endParaRPr kumimoji="1" lang="ja-JP" altLang="en-US" b="0" dirty="0">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bg1">
                        <a:lumMod val="95000"/>
                      </a:schemeClr>
                    </a:solidFill>
                  </a:tcPr>
                </a:tc>
                <a:tc>
                  <a:txBody>
                    <a:bodyPr/>
                    <a:lstStyle/>
                    <a:p>
                      <a:endParaRPr kumimoji="1" lang="ja-JP" altLang="en-US" b="0" dirty="0">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bg1">
                        <a:lumMod val="95000"/>
                      </a:schemeClr>
                    </a:solidFill>
                  </a:tcPr>
                </a:tc>
                <a:tc>
                  <a:txBody>
                    <a:bodyPr/>
                    <a:lstStyle/>
                    <a:p>
                      <a:endParaRPr kumimoji="1" lang="ja-JP" altLang="en-US" b="0" dirty="0">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bg1">
                        <a:lumMod val="95000"/>
                      </a:schemeClr>
                    </a:solidFill>
                  </a:tcPr>
                </a:tc>
                <a:tc>
                  <a:txBody>
                    <a:bodyPr/>
                    <a:lstStyle/>
                    <a:p>
                      <a:endParaRPr kumimoji="1" lang="ja-JP" altLang="en-US" b="0" dirty="0">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bg1">
                        <a:lumMod val="95000"/>
                      </a:schemeClr>
                    </a:solidFill>
                  </a:tcPr>
                </a:tc>
                <a:extLst>
                  <a:ext uri="{0D108BD9-81ED-4DB2-BD59-A6C34878D82A}">
                    <a16:rowId xmlns:a16="http://schemas.microsoft.com/office/drawing/2014/main" val="3552396644"/>
                  </a:ext>
                </a:extLst>
              </a:tr>
            </a:tbl>
          </a:graphicData>
        </a:graphic>
      </p:graphicFrame>
      <p:sp>
        <p:nvSpPr>
          <p:cNvPr id="60" name="ホームベース 59"/>
          <p:cNvSpPr/>
          <p:nvPr/>
        </p:nvSpPr>
        <p:spPr>
          <a:xfrm>
            <a:off x="0" y="455906"/>
            <a:ext cx="12071576" cy="3311230"/>
          </a:xfrm>
          <a:prstGeom prst="homePlate">
            <a:avLst>
              <a:gd name="adj" fmla="val 8332"/>
            </a:avLst>
          </a:prstGeom>
          <a:solidFill>
            <a:schemeClr val="accent1">
              <a:alpha val="8000"/>
            </a:schemeClr>
          </a:solidFill>
          <a:ln w="19050">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dirty="0">
                <a:solidFill>
                  <a:srgbClr val="0070C0"/>
                </a:solidFill>
                <a:latin typeface="Meiryo UI" panose="020B0604030504040204" pitchFamily="50" charset="-128"/>
                <a:ea typeface="Meiryo UI" panose="020B0604030504040204" pitchFamily="50" charset="-128"/>
                <a:cs typeface="Meiryo UI" panose="020B0604030504040204" pitchFamily="50" charset="-128"/>
              </a:rPr>
              <a:t>官</a:t>
            </a:r>
          </a:p>
        </p:txBody>
      </p:sp>
      <p:sp>
        <p:nvSpPr>
          <p:cNvPr id="46" name="ホームベース 45"/>
          <p:cNvSpPr/>
          <p:nvPr/>
        </p:nvSpPr>
        <p:spPr>
          <a:xfrm>
            <a:off x="0" y="3832891"/>
            <a:ext cx="12018837" cy="3003341"/>
          </a:xfrm>
          <a:prstGeom prst="homePlate">
            <a:avLst>
              <a:gd name="adj" fmla="val 7660"/>
            </a:avLst>
          </a:prstGeom>
          <a:noFill/>
          <a:ln w="19050">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dirty="0">
                <a:solidFill>
                  <a:srgbClr val="00B050"/>
                </a:solidFill>
                <a:latin typeface="Meiryo UI" panose="020B0604030504040204" pitchFamily="50" charset="-128"/>
                <a:ea typeface="Meiryo UI" panose="020B0604030504040204" pitchFamily="50" charset="-128"/>
                <a:cs typeface="Meiryo UI" panose="020B0604030504040204" pitchFamily="50" charset="-128"/>
              </a:rPr>
              <a:t>民間</a:t>
            </a:r>
          </a:p>
        </p:txBody>
      </p:sp>
      <p:graphicFrame>
        <p:nvGraphicFramePr>
          <p:cNvPr id="75" name="表 74"/>
          <p:cNvGraphicFramePr>
            <a:graphicFrameLocks noGrp="1"/>
          </p:cNvGraphicFramePr>
          <p:nvPr/>
        </p:nvGraphicFramePr>
        <p:xfrm>
          <a:off x="116896" y="1491827"/>
          <a:ext cx="11785043" cy="1443988"/>
        </p:xfrm>
        <a:graphic>
          <a:graphicData uri="http://schemas.openxmlformats.org/drawingml/2006/table">
            <a:tbl>
              <a:tblPr firstRow="1" bandRow="1">
                <a:tableStyleId>{16D9F66E-5EB9-4882-86FB-DCBF35E3C3E4}</a:tableStyleId>
              </a:tblPr>
              <a:tblGrid>
                <a:gridCol w="329768">
                  <a:extLst>
                    <a:ext uri="{9D8B030D-6E8A-4147-A177-3AD203B41FA5}">
                      <a16:colId xmlns:a16="http://schemas.microsoft.com/office/drawing/2014/main" val="20000"/>
                    </a:ext>
                  </a:extLst>
                </a:gridCol>
                <a:gridCol w="932974">
                  <a:extLst>
                    <a:ext uri="{9D8B030D-6E8A-4147-A177-3AD203B41FA5}">
                      <a16:colId xmlns:a16="http://schemas.microsoft.com/office/drawing/2014/main" val="20001"/>
                    </a:ext>
                  </a:extLst>
                </a:gridCol>
                <a:gridCol w="2476745">
                  <a:extLst>
                    <a:ext uri="{9D8B030D-6E8A-4147-A177-3AD203B41FA5}">
                      <a16:colId xmlns:a16="http://schemas.microsoft.com/office/drawing/2014/main" val="20002"/>
                    </a:ext>
                  </a:extLst>
                </a:gridCol>
                <a:gridCol w="2792895">
                  <a:extLst>
                    <a:ext uri="{9D8B030D-6E8A-4147-A177-3AD203B41FA5}">
                      <a16:colId xmlns:a16="http://schemas.microsoft.com/office/drawing/2014/main" val="20003"/>
                    </a:ext>
                  </a:extLst>
                </a:gridCol>
                <a:gridCol w="2623931">
                  <a:extLst>
                    <a:ext uri="{9D8B030D-6E8A-4147-A177-3AD203B41FA5}">
                      <a16:colId xmlns:a16="http://schemas.microsoft.com/office/drawing/2014/main" val="20004"/>
                    </a:ext>
                  </a:extLst>
                </a:gridCol>
                <a:gridCol w="2628730">
                  <a:extLst>
                    <a:ext uri="{9D8B030D-6E8A-4147-A177-3AD203B41FA5}">
                      <a16:colId xmlns:a16="http://schemas.microsoft.com/office/drawing/2014/main" val="20005"/>
                    </a:ext>
                  </a:extLst>
                </a:gridCol>
              </a:tblGrid>
              <a:tr h="344531">
                <a:tc rowSpan="4">
                  <a:txBody>
                    <a:bodyPr/>
                    <a:lstStyle/>
                    <a:p>
                      <a:pPr algn="ctr"/>
                      <a:r>
                        <a:rPr kumimoji="1" lang="ja-JP" altLang="en-US" sz="1400" b="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実施主体</a:t>
                      </a:r>
                    </a:p>
                  </a:txBody>
                  <a:tcPr marL="0" marR="0" marT="0" marB="0" vert="eaVert" anchor="ctr">
                    <a:lnR w="12700" cap="flat" cmpd="sng" algn="ctr">
                      <a:solidFill>
                        <a:schemeClr val="bg1"/>
                      </a:solidFill>
                      <a:prstDash val="solid"/>
                      <a:round/>
                      <a:headEnd type="none" w="med" len="med"/>
                      <a:tailEnd type="none" w="med" len="med"/>
                    </a:lnR>
                    <a:solidFill>
                      <a:schemeClr val="accent6">
                        <a:lumMod val="75000"/>
                      </a:schemeClr>
                    </a:solidFill>
                  </a:tcPr>
                </a:tc>
                <a:tc>
                  <a:txBody>
                    <a:bodyPr/>
                    <a:lstStyle/>
                    <a:p>
                      <a:pPr algn="ctr"/>
                      <a:r>
                        <a:rPr kumimoji="1" lang="ja-JP" altLang="en-US" sz="1400" b="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測量・調査</a:t>
                      </a:r>
                    </a:p>
                  </a:txBody>
                  <a:tcPr marL="0" marR="0" marT="0" marB="0"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chemeClr val="accent6">
                        <a:lumMod val="75000"/>
                      </a:schemeClr>
                    </a:solidFill>
                  </a:tcPr>
                </a:tc>
                <a:tc>
                  <a:txBody>
                    <a:bodyPr/>
                    <a:lstStyle/>
                    <a:p>
                      <a:pPr algn="l"/>
                      <a:endParaRPr kumimoji="1" lang="ja-JP" altLang="en-US" sz="1400" b="0"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solidFill>
                      <a:srgbClr val="FEF2E8"/>
                    </a:solidFill>
                  </a:tcPr>
                </a:tc>
                <a:tc>
                  <a:txBody>
                    <a:bodyPr/>
                    <a:lstStyle/>
                    <a:p>
                      <a:pPr algn="l"/>
                      <a:endParaRPr kumimoji="1" lang="ja-JP" altLang="en-US" sz="1400" b="0"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solidFill>
                      <a:srgbClr val="FEF2E8"/>
                    </a:solidFill>
                  </a:tcPr>
                </a:tc>
                <a:tc>
                  <a:txBody>
                    <a:bodyPr/>
                    <a:lstStyle/>
                    <a:p>
                      <a:pPr algn="l"/>
                      <a:endParaRPr kumimoji="1" lang="ja-JP" altLang="en-US" sz="1400" b="0"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solidFill>
                      <a:srgbClr val="FEF2E8"/>
                    </a:solidFill>
                  </a:tcPr>
                </a:tc>
                <a:tc>
                  <a:txBody>
                    <a:bodyPr/>
                    <a:lstStyle/>
                    <a:p>
                      <a:pPr algn="l"/>
                      <a:endParaRPr kumimoji="1" lang="ja-JP" altLang="en-US" sz="1400" b="0"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solidFill>
                      <a:srgbClr val="FEF2E8"/>
                    </a:solidFill>
                  </a:tcPr>
                </a:tc>
                <a:extLst>
                  <a:ext uri="{0D108BD9-81ED-4DB2-BD59-A6C34878D82A}">
                    <a16:rowId xmlns:a16="http://schemas.microsoft.com/office/drawing/2014/main" val="10000"/>
                  </a:ext>
                </a:extLst>
              </a:tr>
              <a:tr h="359228">
                <a:tc vMerge="1">
                  <a:txBody>
                    <a:bodyPr/>
                    <a:lstStyle/>
                    <a:p>
                      <a:pPr algn="ctr">
                        <a:lnSpc>
                          <a:spcPts val="2200"/>
                        </a:lnSpc>
                      </a:pPr>
                      <a:endParaRPr kumimoji="1" lang="ja-JP" altLang="en-US" sz="1200" b="1"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solidFill>
                      <a:schemeClr val="accent6">
                        <a:lumMod val="75000"/>
                      </a:schemeClr>
                    </a:solidFill>
                  </a:tcPr>
                </a:tc>
                <a:tc>
                  <a:txBody>
                    <a:bodyPr/>
                    <a:lstStyle/>
                    <a:p>
                      <a:pPr algn="ctr">
                        <a:lnSpc>
                          <a:spcPts val="2200"/>
                        </a:lnSpc>
                      </a:pPr>
                      <a:r>
                        <a:rPr kumimoji="1" lang="ja-JP" altLang="en-US" sz="1400" b="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設計</a:t>
                      </a:r>
                    </a:p>
                  </a:txBody>
                  <a:tcPr marL="0" marR="0"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75000"/>
                      </a:schemeClr>
                    </a:solidFill>
                  </a:tcPr>
                </a:tc>
                <a:tc>
                  <a:txBody>
                    <a:bodyPr/>
                    <a:lstStyle/>
                    <a:p>
                      <a:pPr algn="l">
                        <a:lnSpc>
                          <a:spcPts val="2200"/>
                        </a:lnSpc>
                      </a:pP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solidFill>
                      <a:srgbClr val="FEF2E8"/>
                    </a:solidFill>
                  </a:tcPr>
                </a:tc>
                <a:tc>
                  <a:txBody>
                    <a:bodyPr/>
                    <a:lstStyle/>
                    <a:p>
                      <a:pPr marL="0" marR="0" lvl="0" indent="0" algn="l" defTabSz="914400" rtl="0" eaLnBrk="1" fontAlgn="auto" latinLnBrk="0" hangingPunct="1">
                        <a:lnSpc>
                          <a:spcPts val="1700"/>
                        </a:lnSpc>
                        <a:spcBef>
                          <a:spcPts val="0"/>
                        </a:spcBef>
                        <a:spcAft>
                          <a:spcPts val="0"/>
                        </a:spcAft>
                        <a:buClrTx/>
                        <a:buSzTx/>
                        <a:buFont typeface="Arial" panose="020B0604020202020204" pitchFamily="34" charset="0"/>
                        <a:buNone/>
                        <a:tabLst/>
                        <a:defRPr/>
                      </a:pPr>
                      <a:endParaRPr kumimoji="1"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solidFill>
                      <a:srgbClr val="FEF2E8"/>
                    </a:solidFill>
                  </a:tcPr>
                </a:tc>
                <a:tc>
                  <a:txBody>
                    <a:bodyPr/>
                    <a:lstStyle/>
                    <a:p>
                      <a:pPr marL="0" marR="0" lvl="0" indent="0" algn="l" defTabSz="914400" rtl="0" eaLnBrk="1" fontAlgn="auto" latinLnBrk="0" hangingPunct="1">
                        <a:lnSpc>
                          <a:spcPts val="1700"/>
                        </a:lnSpc>
                        <a:spcBef>
                          <a:spcPts val="0"/>
                        </a:spcBef>
                        <a:spcAft>
                          <a:spcPts val="0"/>
                        </a:spcAft>
                        <a:buClrTx/>
                        <a:buSzTx/>
                        <a:buFont typeface="Arial" panose="020B0604020202020204" pitchFamily="34" charset="0"/>
                        <a:buNone/>
                        <a:tabLst/>
                        <a:defRPr/>
                      </a:pPr>
                      <a:endParaRPr kumimoji="1"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solidFill>
                      <a:srgbClr val="FEF2E8"/>
                    </a:solidFill>
                  </a:tcPr>
                </a:tc>
                <a:tc>
                  <a:txBody>
                    <a:bodyPr/>
                    <a:lstStyle/>
                    <a:p>
                      <a:pPr marL="0" marR="0" lvl="0" indent="0" algn="l" defTabSz="914400" rtl="0" eaLnBrk="1" fontAlgn="auto" latinLnBrk="0" hangingPunct="1">
                        <a:lnSpc>
                          <a:spcPts val="1700"/>
                        </a:lnSpc>
                        <a:spcBef>
                          <a:spcPts val="0"/>
                        </a:spcBef>
                        <a:spcAft>
                          <a:spcPts val="0"/>
                        </a:spcAft>
                        <a:buClrTx/>
                        <a:buSzTx/>
                        <a:buFont typeface="Arial" panose="020B0604020202020204" pitchFamily="34" charset="0"/>
                        <a:buNone/>
                        <a:tabLst/>
                        <a:defRPr/>
                      </a:pPr>
                      <a:endParaRPr kumimoji="1"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solidFill>
                      <a:srgbClr val="FEF2E8"/>
                    </a:solidFill>
                  </a:tcPr>
                </a:tc>
                <a:extLst>
                  <a:ext uri="{0D108BD9-81ED-4DB2-BD59-A6C34878D82A}">
                    <a16:rowId xmlns:a16="http://schemas.microsoft.com/office/drawing/2014/main" val="10001"/>
                  </a:ext>
                </a:extLst>
              </a:tr>
              <a:tr h="359229">
                <a:tc vMerge="1">
                  <a:txBody>
                    <a:bodyPr/>
                    <a:lstStyle/>
                    <a:p>
                      <a:pPr algn="ctr"/>
                      <a:endParaRPr kumimoji="1" lang="ja-JP" altLang="en-US" sz="1200" b="1"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solidFill>
                      <a:schemeClr val="accent6">
                        <a:lumMod val="75000"/>
                      </a:schemeClr>
                    </a:solidFill>
                  </a:tcPr>
                </a:tc>
                <a:tc>
                  <a:txBody>
                    <a:bodyPr/>
                    <a:lstStyle/>
                    <a:p>
                      <a:pPr algn="ctr"/>
                      <a:r>
                        <a:rPr kumimoji="1" lang="ja-JP" altLang="en-US" sz="1400" b="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施工</a:t>
                      </a:r>
                    </a:p>
                  </a:txBody>
                  <a:tcPr marL="0" marR="0"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75000"/>
                      </a:schemeClr>
                    </a:solidFill>
                  </a:tcPr>
                </a:tc>
                <a:tc>
                  <a:txBody>
                    <a:bodyPr/>
                    <a:lstStyle/>
                    <a:p>
                      <a:pPr algn="l"/>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solidFill>
                      <a:srgbClr val="FEF2E8"/>
                    </a:solidFill>
                  </a:tcPr>
                </a:tc>
                <a:tc>
                  <a:txBody>
                    <a:bodyPr/>
                    <a:lstStyle/>
                    <a:p>
                      <a:pPr algn="l"/>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solidFill>
                      <a:srgbClr val="FEF2E8"/>
                    </a:solidFill>
                  </a:tcPr>
                </a:tc>
                <a:tc>
                  <a:txBody>
                    <a:bodyPr/>
                    <a:lstStyle/>
                    <a:p>
                      <a:pPr algn="l"/>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solidFill>
                      <a:srgbClr val="FEF2E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solidFill>
                      <a:srgbClr val="FEF2E8"/>
                    </a:solidFill>
                  </a:tcPr>
                </a:tc>
                <a:extLst>
                  <a:ext uri="{0D108BD9-81ED-4DB2-BD59-A6C34878D82A}">
                    <a16:rowId xmlns:a16="http://schemas.microsoft.com/office/drawing/2014/main" val="10002"/>
                  </a:ext>
                </a:extLst>
              </a:tr>
              <a:tr h="381000">
                <a:tc vMerge="1">
                  <a:txBody>
                    <a:bodyPr/>
                    <a:lstStyle/>
                    <a:p>
                      <a:pPr algn="ctr"/>
                      <a:endParaRPr kumimoji="1" lang="ja-JP" altLang="en-US" sz="1200" b="1"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solidFill>
                      <a:schemeClr val="accent6">
                        <a:lumMod val="75000"/>
                      </a:schemeClr>
                    </a:solidFill>
                  </a:tcPr>
                </a:tc>
                <a:tc>
                  <a:txBody>
                    <a:bodyPr/>
                    <a:lstStyle/>
                    <a:p>
                      <a:pPr algn="ctr"/>
                      <a:r>
                        <a:rPr kumimoji="1" lang="ja-JP" altLang="en-US" sz="1400" b="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維持管理</a:t>
                      </a:r>
                    </a:p>
                  </a:txBody>
                  <a:tcPr marL="0" marR="0"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chemeClr val="accent6">
                        <a:lumMod val="75000"/>
                      </a:schemeClr>
                    </a:solidFill>
                  </a:tcPr>
                </a:tc>
                <a:tc>
                  <a:txBody>
                    <a:bodyPr/>
                    <a:lstStyle/>
                    <a:p>
                      <a:pPr algn="l"/>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solidFill>
                      <a:srgbClr val="FEF2E8"/>
                    </a:solidFill>
                  </a:tcPr>
                </a:tc>
                <a:tc>
                  <a:txBody>
                    <a:bodyPr/>
                    <a:lstStyle/>
                    <a:p>
                      <a:pPr marL="0" marR="0" lvl="0" indent="0" algn="l" defTabSz="914400" rtl="0" eaLnBrk="1" fontAlgn="auto" latinLnBrk="0" hangingPunct="1">
                        <a:lnSpc>
                          <a:spcPts val="1700"/>
                        </a:lnSpc>
                        <a:spcBef>
                          <a:spcPts val="0"/>
                        </a:spcBef>
                        <a:spcAft>
                          <a:spcPts val="0"/>
                        </a:spcAft>
                        <a:buClrTx/>
                        <a:buSzTx/>
                        <a:buFont typeface="Arial" panose="020B0604020202020204" pitchFamily="34" charset="0"/>
                        <a:buNone/>
                        <a:tabLst/>
                        <a:defRPr/>
                      </a:pPr>
                      <a:endParaRPr kumimoji="1"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solidFill>
                      <a:srgbClr val="FEF2E8"/>
                    </a:solidFill>
                  </a:tcPr>
                </a:tc>
                <a:tc>
                  <a:txBody>
                    <a:bodyPr/>
                    <a:lstStyle/>
                    <a:p>
                      <a:pPr marL="0" marR="0" lvl="0" indent="0" algn="l" defTabSz="914400" rtl="0" eaLnBrk="1" fontAlgn="auto" latinLnBrk="0" hangingPunct="1">
                        <a:lnSpc>
                          <a:spcPts val="1700"/>
                        </a:lnSpc>
                        <a:spcBef>
                          <a:spcPts val="0"/>
                        </a:spcBef>
                        <a:spcAft>
                          <a:spcPts val="0"/>
                        </a:spcAft>
                        <a:buClrTx/>
                        <a:buSzTx/>
                        <a:buFont typeface="Arial" panose="020B0604020202020204" pitchFamily="34" charset="0"/>
                        <a:buNone/>
                        <a:tabLst/>
                        <a:defRPr/>
                      </a:pPr>
                      <a:endParaRPr kumimoji="1"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solidFill>
                      <a:srgbClr val="FEF2E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solidFill>
                      <a:srgbClr val="FEF2E8"/>
                    </a:solidFill>
                  </a:tcPr>
                </a:tc>
                <a:extLst>
                  <a:ext uri="{0D108BD9-81ED-4DB2-BD59-A6C34878D82A}">
                    <a16:rowId xmlns:a16="http://schemas.microsoft.com/office/drawing/2014/main" val="10003"/>
                  </a:ext>
                </a:extLst>
              </a:tr>
            </a:tbl>
          </a:graphicData>
        </a:graphic>
      </p:graphicFrame>
      <p:sp>
        <p:nvSpPr>
          <p:cNvPr id="87" name="タイトル 1"/>
          <p:cNvSpPr>
            <a:spLocks noGrp="1"/>
          </p:cNvSpPr>
          <p:nvPr>
            <p:ph type="title"/>
          </p:nvPr>
        </p:nvSpPr>
        <p:spPr>
          <a:xfrm>
            <a:off x="333468" y="944"/>
            <a:ext cx="11858532" cy="549275"/>
          </a:xfrm>
        </p:spPr>
        <p:txBody>
          <a:bodyPr>
            <a:normAutofit fontScale="90000"/>
          </a:bodyPr>
          <a:lstStyle/>
          <a:p>
            <a:r>
              <a:rPr kumimoji="1" lang="en-US" altLang="ja-JP" sz="2400" dirty="0">
                <a:latin typeface="Meiryo UI" panose="020B0604030504040204" pitchFamily="50" charset="-128"/>
                <a:ea typeface="Meiryo UI" panose="020B0604030504040204" pitchFamily="50" charset="-128"/>
                <a:cs typeface="Meiryo UI" panose="020B0604030504040204" pitchFamily="50" charset="-128"/>
              </a:rPr>
              <a:t>JACIC</a:t>
            </a:r>
            <a:r>
              <a:rPr kumimoji="1" lang="ja-JP" altLang="en-US" sz="2400" dirty="0">
                <a:latin typeface="Meiryo UI" panose="020B0604030504040204" pitchFamily="50" charset="-128"/>
                <a:ea typeface="Meiryo UI" panose="020B0604030504040204" pitchFamily="50" charset="-128"/>
                <a:cs typeface="Meiryo UI" panose="020B0604030504040204" pitchFamily="50" charset="-128"/>
              </a:rPr>
              <a:t>クラウドの活用場面・効果</a:t>
            </a:r>
            <a:r>
              <a:rPr lang="en-US" altLang="ja-JP" sz="2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2400" dirty="0">
                <a:latin typeface="Meiryo UI" panose="020B0604030504040204" pitchFamily="50" charset="-128"/>
                <a:ea typeface="Meiryo UI" panose="020B0604030504040204" pitchFamily="50" charset="-128"/>
                <a:cs typeface="Meiryo UI" panose="020B0604030504040204" pitchFamily="50" charset="-128"/>
              </a:rPr>
              <a:t>フロントローディング、コンカレントエンジニアリングを導入した場合</a:t>
            </a:r>
            <a:r>
              <a:rPr lang="en-US" altLang="ja-JP" sz="2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2400" dirty="0">
                <a:latin typeface="Meiryo UI" panose="020B0604030504040204" pitchFamily="50" charset="-128"/>
                <a:ea typeface="Meiryo UI" panose="020B0604030504040204" pitchFamily="50" charset="-128"/>
                <a:cs typeface="Meiryo UI" panose="020B0604030504040204" pitchFamily="50" charset="-128"/>
              </a:rPr>
              <a:t> </a:t>
            </a:r>
            <a:endParaRPr kumimoji="1" lang="ja-JP" altLang="en-US" sz="24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16" name="図 2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3986" y="455906"/>
            <a:ext cx="643647" cy="643647"/>
          </a:xfrm>
          <a:prstGeom prst="rect">
            <a:avLst/>
          </a:prstGeom>
        </p:spPr>
      </p:pic>
      <p:sp>
        <p:nvSpPr>
          <p:cNvPr id="3" name="ホームベース 2"/>
          <p:cNvSpPr/>
          <p:nvPr/>
        </p:nvSpPr>
        <p:spPr>
          <a:xfrm>
            <a:off x="1484897" y="1563629"/>
            <a:ext cx="2265900" cy="222672"/>
          </a:xfrm>
          <a:prstGeom prst="homePlate">
            <a:avLst>
              <a:gd name="adj" fmla="val 0"/>
            </a:avLst>
          </a:prstGeom>
          <a:solidFill>
            <a:schemeClr val="bg1"/>
          </a:solidFill>
          <a:ln>
            <a:solidFill>
              <a:schemeClr val="accent6">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発注者</a:t>
            </a:r>
            <a:r>
              <a:rPr kumimoji="1"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77" name="直線コネクタ 76"/>
          <p:cNvCxnSpPr/>
          <p:nvPr/>
        </p:nvCxnSpPr>
        <p:spPr>
          <a:xfrm flipH="1">
            <a:off x="1753302" y="3651580"/>
            <a:ext cx="7344" cy="80865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1" name="直線コネクタ 80"/>
          <p:cNvCxnSpPr/>
          <p:nvPr/>
        </p:nvCxnSpPr>
        <p:spPr>
          <a:xfrm>
            <a:off x="5503980" y="3646517"/>
            <a:ext cx="4407" cy="333687"/>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2" name="直線コネクタ 81"/>
          <p:cNvCxnSpPr>
            <a:cxnSpLocks/>
          </p:cNvCxnSpPr>
          <p:nvPr/>
        </p:nvCxnSpPr>
        <p:spPr>
          <a:xfrm flipH="1">
            <a:off x="4145053" y="4310684"/>
            <a:ext cx="639762" cy="1275972"/>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8" name="直線コネクタ 117"/>
          <p:cNvCxnSpPr>
            <a:endCxn id="86" idx="0"/>
          </p:cNvCxnSpPr>
          <p:nvPr/>
        </p:nvCxnSpPr>
        <p:spPr>
          <a:xfrm flipH="1">
            <a:off x="7520233" y="3657600"/>
            <a:ext cx="3689" cy="34181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sp>
        <p:nvSpPr>
          <p:cNvPr id="61" name="円/楕円 60"/>
          <p:cNvSpPr/>
          <p:nvPr/>
        </p:nvSpPr>
        <p:spPr>
          <a:xfrm>
            <a:off x="4759245" y="4023718"/>
            <a:ext cx="1526188" cy="1375708"/>
          </a:xfrm>
          <a:prstGeom prst="ellipse">
            <a:avLst/>
          </a:prstGeom>
          <a:noFill/>
          <a:ln w="19050">
            <a:solidFill>
              <a:schemeClr val="bg1">
                <a:lumMod val="75000"/>
              </a:schemeClr>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2" name="テキスト ボックス 221">
            <a:extLst>
              <a:ext uri="{FF2B5EF4-FFF2-40B4-BE49-F238E27FC236}">
                <a16:creationId xmlns:a16="http://schemas.microsoft.com/office/drawing/2014/main" id="{9C4F3EDB-46A1-4AEA-8C4F-7E99E26450E5}"/>
              </a:ext>
            </a:extLst>
          </p:cNvPr>
          <p:cNvSpPr txBox="1"/>
          <p:nvPr/>
        </p:nvSpPr>
        <p:spPr>
          <a:xfrm>
            <a:off x="1175463" y="5094303"/>
            <a:ext cx="853671" cy="315599"/>
          </a:xfrm>
          <a:prstGeom prst="rect">
            <a:avLst/>
          </a:prstGeom>
          <a:noFill/>
          <a:ln w="19050">
            <a:noFill/>
          </a:ln>
          <a:effectLst>
            <a:outerShdw blurRad="50800" dist="38100" dir="2700000" algn="tl" rotWithShape="0">
              <a:prstClr val="black">
                <a:alpha val="40000"/>
              </a:prstClr>
            </a:outerShdw>
          </a:effectLst>
        </p:spPr>
        <p:txBody>
          <a:bodyPr wrap="square" rtlCol="0">
            <a:spAutoFit/>
          </a:bodyPr>
          <a:lstStyle/>
          <a:p>
            <a:pPr algn="ctr"/>
            <a:r>
              <a:rPr lang="ja-JP" altLang="en-US" sz="145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　測量</a:t>
            </a:r>
            <a:r>
              <a:rPr lang="en-US" altLang="ja-JP" sz="145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A</a:t>
            </a:r>
            <a:endParaRPr lang="ja-JP" altLang="en-US" sz="145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pic>
        <p:nvPicPr>
          <p:cNvPr id="223" name="図 2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84897" y="4561512"/>
            <a:ext cx="499850" cy="579536"/>
          </a:xfrm>
          <a:prstGeom prst="rect">
            <a:avLst/>
          </a:prstGeom>
        </p:spPr>
      </p:pic>
      <p:sp>
        <p:nvSpPr>
          <p:cNvPr id="228" name="テキスト ボックス 227">
            <a:extLst>
              <a:ext uri="{FF2B5EF4-FFF2-40B4-BE49-F238E27FC236}">
                <a16:creationId xmlns:a16="http://schemas.microsoft.com/office/drawing/2014/main" id="{9C4F3EDB-46A1-4AEA-8C4F-7E99E26450E5}"/>
              </a:ext>
            </a:extLst>
          </p:cNvPr>
          <p:cNvSpPr txBox="1"/>
          <p:nvPr/>
        </p:nvSpPr>
        <p:spPr>
          <a:xfrm>
            <a:off x="4998349" y="4903736"/>
            <a:ext cx="1082024" cy="315599"/>
          </a:xfrm>
          <a:prstGeom prst="rect">
            <a:avLst/>
          </a:prstGeom>
          <a:noFill/>
          <a:ln w="19050">
            <a:noFill/>
          </a:ln>
          <a:effectLst>
            <a:outerShdw blurRad="50800" dist="38100" dir="2700000" algn="tl" rotWithShape="0">
              <a:prstClr val="black">
                <a:alpha val="40000"/>
              </a:prstClr>
            </a:outerShdw>
          </a:effectLst>
        </p:spPr>
        <p:txBody>
          <a:bodyPr wrap="square" rtlCol="0">
            <a:spAutoFit/>
          </a:bodyPr>
          <a:lstStyle/>
          <a:p>
            <a:pPr algn="ctr"/>
            <a:r>
              <a:rPr lang="ja-JP" altLang="en-US" sz="145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コンサル</a:t>
            </a:r>
            <a:r>
              <a:rPr lang="en-US" altLang="ja-JP" sz="145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B</a:t>
            </a:r>
            <a:endParaRPr lang="ja-JP" altLang="en-US" sz="145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pic>
        <p:nvPicPr>
          <p:cNvPr id="229" name="図 2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48159" y="4428742"/>
            <a:ext cx="584394" cy="561749"/>
          </a:xfrm>
          <a:prstGeom prst="rect">
            <a:avLst/>
          </a:prstGeom>
        </p:spPr>
      </p:pic>
      <p:sp>
        <p:nvSpPr>
          <p:cNvPr id="268" name="テキスト ボックス 267">
            <a:extLst>
              <a:ext uri="{FF2B5EF4-FFF2-40B4-BE49-F238E27FC236}">
                <a16:creationId xmlns:a16="http://schemas.microsoft.com/office/drawing/2014/main" id="{9C4F3EDB-46A1-4AEA-8C4F-7E99E26450E5}"/>
              </a:ext>
            </a:extLst>
          </p:cNvPr>
          <p:cNvSpPr txBox="1"/>
          <p:nvPr/>
        </p:nvSpPr>
        <p:spPr>
          <a:xfrm>
            <a:off x="3537069" y="6184592"/>
            <a:ext cx="1506430" cy="315599"/>
          </a:xfrm>
          <a:prstGeom prst="rect">
            <a:avLst/>
          </a:prstGeom>
          <a:noFill/>
          <a:ln w="19050">
            <a:noFill/>
          </a:ln>
          <a:effectLst>
            <a:outerShdw blurRad="50800" dist="38100" dir="2700000" algn="tl" rotWithShape="0">
              <a:prstClr val="black">
                <a:alpha val="40000"/>
              </a:prstClr>
            </a:outerShdw>
          </a:effectLst>
        </p:spPr>
        <p:txBody>
          <a:bodyPr wrap="square" rtlCol="0">
            <a:spAutoFit/>
          </a:bodyPr>
          <a:lstStyle/>
          <a:p>
            <a:pPr algn="ctr"/>
            <a:r>
              <a:rPr lang="ja-JP" altLang="en-US" sz="145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コンサル</a:t>
            </a:r>
            <a:r>
              <a:rPr lang="en-US" altLang="ja-JP" sz="145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C</a:t>
            </a:r>
            <a:endParaRPr lang="ja-JP" altLang="en-US" sz="145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pic>
        <p:nvPicPr>
          <p:cNvPr id="269" name="図 26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79766" y="5599429"/>
            <a:ext cx="584394" cy="572390"/>
          </a:xfrm>
          <a:prstGeom prst="rect">
            <a:avLst/>
          </a:prstGeom>
        </p:spPr>
      </p:pic>
      <p:pic>
        <p:nvPicPr>
          <p:cNvPr id="67" name="図 6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56392" y="4065809"/>
            <a:ext cx="489751" cy="489751"/>
          </a:xfrm>
          <a:prstGeom prst="rect">
            <a:avLst/>
          </a:prstGeom>
        </p:spPr>
      </p:pic>
      <p:sp>
        <p:nvSpPr>
          <p:cNvPr id="68" name="テキスト ボックス 67">
            <a:extLst>
              <a:ext uri="{FF2B5EF4-FFF2-40B4-BE49-F238E27FC236}">
                <a16:creationId xmlns:a16="http://schemas.microsoft.com/office/drawing/2014/main" id="{9C4F3EDB-46A1-4AEA-8C4F-7E99E26450E5}"/>
              </a:ext>
            </a:extLst>
          </p:cNvPr>
          <p:cNvSpPr txBox="1"/>
          <p:nvPr/>
        </p:nvSpPr>
        <p:spPr>
          <a:xfrm>
            <a:off x="9106508" y="4551409"/>
            <a:ext cx="849806" cy="315599"/>
          </a:xfrm>
          <a:prstGeom prst="rect">
            <a:avLst/>
          </a:prstGeom>
          <a:noFill/>
          <a:ln w="19050">
            <a:noFill/>
          </a:ln>
          <a:effectLst>
            <a:outerShdw blurRad="50800" dist="38100" dir="2700000" algn="tl" rotWithShape="0">
              <a:prstClr val="black">
                <a:alpha val="40000"/>
              </a:prstClr>
            </a:outerShdw>
          </a:effectLst>
        </p:spPr>
        <p:txBody>
          <a:bodyPr wrap="square" rtlCol="0">
            <a:spAutoFit/>
          </a:bodyPr>
          <a:lstStyle/>
          <a:p>
            <a:r>
              <a:rPr lang="ja-JP" altLang="en-US" sz="145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　点検</a:t>
            </a:r>
            <a:r>
              <a:rPr lang="en-US" altLang="ja-JP" sz="145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G</a:t>
            </a:r>
            <a:endParaRPr lang="ja-JP" altLang="en-US" sz="145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84" name="円/楕円 83"/>
          <p:cNvSpPr/>
          <p:nvPr/>
        </p:nvSpPr>
        <p:spPr>
          <a:xfrm>
            <a:off x="6750367" y="4035549"/>
            <a:ext cx="1562083" cy="1433404"/>
          </a:xfrm>
          <a:prstGeom prst="ellipse">
            <a:avLst/>
          </a:prstGeom>
          <a:solidFill>
            <a:schemeClr val="bg1">
              <a:alpha val="99000"/>
            </a:schemeClr>
          </a:solidFill>
          <a:ln w="28575">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角丸四角形 85"/>
          <p:cNvSpPr/>
          <p:nvPr/>
        </p:nvSpPr>
        <p:spPr>
          <a:xfrm>
            <a:off x="6752678" y="3999410"/>
            <a:ext cx="1535110" cy="377399"/>
          </a:xfrm>
          <a:prstGeom prst="roundRect">
            <a:avLst/>
          </a:prstGeom>
          <a:solidFill>
            <a:srgbClr val="0070C0"/>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共有</a:t>
            </a:r>
            <a:r>
              <a:rPr lang="en-US" altLang="ja-JP" sz="14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ASP</a:t>
            </a:r>
            <a:endParaRPr kumimoji="1" lang="ja-JP" altLang="en-US" sz="14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95" name="直線コネクタ 94"/>
          <p:cNvCxnSpPr>
            <a:stCxn id="86" idx="1"/>
          </p:cNvCxnSpPr>
          <p:nvPr/>
        </p:nvCxnSpPr>
        <p:spPr>
          <a:xfrm flipH="1">
            <a:off x="5888981" y="4188110"/>
            <a:ext cx="863697" cy="588478"/>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sp>
        <p:nvSpPr>
          <p:cNvPr id="100" name="テキスト ボックス 99">
            <a:extLst>
              <a:ext uri="{FF2B5EF4-FFF2-40B4-BE49-F238E27FC236}">
                <a16:creationId xmlns:a16="http://schemas.microsoft.com/office/drawing/2014/main" id="{9C4F3EDB-46A1-4AEA-8C4F-7E99E26450E5}"/>
              </a:ext>
            </a:extLst>
          </p:cNvPr>
          <p:cNvSpPr txBox="1"/>
          <p:nvPr/>
        </p:nvSpPr>
        <p:spPr>
          <a:xfrm>
            <a:off x="7102814" y="4952180"/>
            <a:ext cx="856758" cy="315599"/>
          </a:xfrm>
          <a:prstGeom prst="rect">
            <a:avLst/>
          </a:prstGeom>
          <a:noFill/>
          <a:ln w="19050">
            <a:noFill/>
          </a:ln>
          <a:effectLst>
            <a:outerShdw blurRad="50800" dist="38100" dir="2700000" algn="tl" rotWithShape="0">
              <a:prstClr val="black">
                <a:alpha val="40000"/>
              </a:prstClr>
            </a:outerShdw>
          </a:effectLst>
        </p:spPr>
        <p:txBody>
          <a:bodyPr wrap="square" rtlCol="0">
            <a:spAutoFit/>
          </a:bodyPr>
          <a:lstStyle/>
          <a:p>
            <a:pPr algn="ctr"/>
            <a:r>
              <a:rPr lang="ja-JP" altLang="en-US" sz="145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施工</a:t>
            </a:r>
            <a:r>
              <a:rPr lang="en-US" altLang="ja-JP" sz="145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E</a:t>
            </a:r>
            <a:endParaRPr lang="ja-JP" altLang="en-US" sz="145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pic>
        <p:nvPicPr>
          <p:cNvPr id="101" name="図 10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80474" y="4444722"/>
            <a:ext cx="378495" cy="542181"/>
          </a:xfrm>
          <a:prstGeom prst="rect">
            <a:avLst/>
          </a:prstGeom>
        </p:spPr>
      </p:pic>
      <p:sp>
        <p:nvSpPr>
          <p:cNvPr id="102" name="テキスト ボックス 101">
            <a:extLst>
              <a:ext uri="{FF2B5EF4-FFF2-40B4-BE49-F238E27FC236}">
                <a16:creationId xmlns:a16="http://schemas.microsoft.com/office/drawing/2014/main" id="{9C4F3EDB-46A1-4AEA-8C4F-7E99E26450E5}"/>
              </a:ext>
            </a:extLst>
          </p:cNvPr>
          <p:cNvSpPr txBox="1"/>
          <p:nvPr/>
        </p:nvSpPr>
        <p:spPr>
          <a:xfrm>
            <a:off x="8451690" y="5940208"/>
            <a:ext cx="674630" cy="315599"/>
          </a:xfrm>
          <a:prstGeom prst="rect">
            <a:avLst/>
          </a:prstGeom>
          <a:noFill/>
          <a:ln w="19050">
            <a:noFill/>
          </a:ln>
          <a:effectLst>
            <a:outerShdw blurRad="50800" dist="38100" dir="2700000" algn="tl" rotWithShape="0">
              <a:prstClr val="black">
                <a:alpha val="40000"/>
              </a:prstClr>
            </a:outerShdw>
          </a:effectLst>
        </p:spPr>
        <p:txBody>
          <a:bodyPr wrap="square" rtlCol="0">
            <a:spAutoFit/>
          </a:bodyPr>
          <a:lstStyle/>
          <a:p>
            <a:pPr algn="ctr"/>
            <a:r>
              <a:rPr lang="ja-JP" altLang="en-US" sz="145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施工</a:t>
            </a:r>
            <a:r>
              <a:rPr lang="en-US" altLang="ja-JP" sz="145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F</a:t>
            </a:r>
            <a:endParaRPr lang="ja-JP" altLang="en-US" sz="145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pic>
        <p:nvPicPr>
          <p:cNvPr id="103" name="図 10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99758" y="5431358"/>
            <a:ext cx="378495" cy="514755"/>
          </a:xfrm>
          <a:prstGeom prst="rect">
            <a:avLst/>
          </a:prstGeom>
        </p:spPr>
      </p:pic>
      <p:pic>
        <p:nvPicPr>
          <p:cNvPr id="59" name="図 5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2355" y="5364449"/>
            <a:ext cx="584394" cy="561749"/>
          </a:xfrm>
          <a:prstGeom prst="rect">
            <a:avLst/>
          </a:prstGeom>
        </p:spPr>
      </p:pic>
      <p:sp>
        <p:nvSpPr>
          <p:cNvPr id="63" name="テキスト ボックス 62">
            <a:extLst>
              <a:ext uri="{FF2B5EF4-FFF2-40B4-BE49-F238E27FC236}">
                <a16:creationId xmlns:a16="http://schemas.microsoft.com/office/drawing/2014/main" id="{9C4F3EDB-46A1-4AEA-8C4F-7E99E26450E5}"/>
              </a:ext>
            </a:extLst>
          </p:cNvPr>
          <p:cNvSpPr txBox="1"/>
          <p:nvPr/>
        </p:nvSpPr>
        <p:spPr>
          <a:xfrm>
            <a:off x="2236174" y="5883858"/>
            <a:ext cx="1031256" cy="315599"/>
          </a:xfrm>
          <a:prstGeom prst="rect">
            <a:avLst/>
          </a:prstGeom>
          <a:noFill/>
          <a:ln w="19050">
            <a:noFill/>
          </a:ln>
          <a:effectLst>
            <a:outerShdw blurRad="50800" dist="38100" dir="2700000" algn="tl" rotWithShape="0">
              <a:prstClr val="black">
                <a:alpha val="40000"/>
              </a:prstClr>
            </a:outerShdw>
          </a:effectLst>
        </p:spPr>
        <p:txBody>
          <a:bodyPr wrap="square" rtlCol="0">
            <a:spAutoFit/>
          </a:bodyPr>
          <a:lstStyle/>
          <a:p>
            <a:pPr algn="ctr"/>
            <a:r>
              <a:rPr lang="ja-JP" altLang="en-US" sz="145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コンサル</a:t>
            </a:r>
            <a:r>
              <a:rPr lang="en-US" altLang="ja-JP" sz="145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C</a:t>
            </a:r>
            <a:endParaRPr lang="ja-JP" altLang="en-US" sz="145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64" name="直線コネクタ 63"/>
          <p:cNvCxnSpPr/>
          <p:nvPr/>
        </p:nvCxnSpPr>
        <p:spPr>
          <a:xfrm flipH="1">
            <a:off x="2727708" y="3635659"/>
            <a:ext cx="25977" cy="175821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sp>
        <p:nvSpPr>
          <p:cNvPr id="65" name="ホームベース 64"/>
          <p:cNvSpPr/>
          <p:nvPr/>
        </p:nvSpPr>
        <p:spPr>
          <a:xfrm>
            <a:off x="3968503" y="1888854"/>
            <a:ext cx="2531929" cy="231110"/>
          </a:xfrm>
          <a:prstGeom prst="homePlate">
            <a:avLst>
              <a:gd name="adj" fmla="val 0"/>
            </a:avLst>
          </a:prstGeom>
          <a:solidFill>
            <a:schemeClr val="bg1"/>
          </a:solidFill>
          <a:ln>
            <a:solidFill>
              <a:schemeClr val="accent6">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発注者Ｂ</a:t>
            </a:r>
          </a:p>
        </p:txBody>
      </p:sp>
      <p:pic>
        <p:nvPicPr>
          <p:cNvPr id="73" name="図 7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69266" y="4765236"/>
            <a:ext cx="499850" cy="579536"/>
          </a:xfrm>
          <a:prstGeom prst="rect">
            <a:avLst/>
          </a:prstGeom>
        </p:spPr>
      </p:pic>
      <p:pic>
        <p:nvPicPr>
          <p:cNvPr id="74" name="図 7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63205" y="5378459"/>
            <a:ext cx="584394" cy="561749"/>
          </a:xfrm>
          <a:prstGeom prst="rect">
            <a:avLst/>
          </a:prstGeom>
        </p:spPr>
      </p:pic>
      <p:pic>
        <p:nvPicPr>
          <p:cNvPr id="76" name="図 7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38470" y="6015991"/>
            <a:ext cx="378495" cy="514755"/>
          </a:xfrm>
          <a:prstGeom prst="rect">
            <a:avLst/>
          </a:prstGeom>
        </p:spPr>
      </p:pic>
      <p:cxnSp>
        <p:nvCxnSpPr>
          <p:cNvPr id="88" name="直線コネクタ 87"/>
          <p:cNvCxnSpPr/>
          <p:nvPr/>
        </p:nvCxnSpPr>
        <p:spPr>
          <a:xfrm flipH="1">
            <a:off x="10570386" y="3657600"/>
            <a:ext cx="14788" cy="1687172"/>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0" name="直線コネクタ 89"/>
          <p:cNvCxnSpPr/>
          <p:nvPr/>
        </p:nvCxnSpPr>
        <p:spPr>
          <a:xfrm flipH="1">
            <a:off x="10057528" y="3657600"/>
            <a:ext cx="10811" cy="1073153"/>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sp>
        <p:nvSpPr>
          <p:cNvPr id="91" name="テキスト ボックス 90">
            <a:extLst>
              <a:ext uri="{FF2B5EF4-FFF2-40B4-BE49-F238E27FC236}">
                <a16:creationId xmlns:a16="http://schemas.microsoft.com/office/drawing/2014/main" id="{9C4F3EDB-46A1-4AEA-8C4F-7E99E26450E5}"/>
              </a:ext>
            </a:extLst>
          </p:cNvPr>
          <p:cNvSpPr txBox="1"/>
          <p:nvPr/>
        </p:nvSpPr>
        <p:spPr>
          <a:xfrm>
            <a:off x="9599634" y="5315986"/>
            <a:ext cx="853671" cy="315599"/>
          </a:xfrm>
          <a:prstGeom prst="rect">
            <a:avLst/>
          </a:prstGeom>
          <a:noFill/>
          <a:ln w="19050">
            <a:noFill/>
          </a:ln>
          <a:effectLst>
            <a:outerShdw blurRad="50800" dist="38100" dir="2700000" algn="tl" rotWithShape="0">
              <a:prstClr val="black">
                <a:alpha val="40000"/>
              </a:prstClr>
            </a:outerShdw>
          </a:effectLst>
        </p:spPr>
        <p:txBody>
          <a:bodyPr wrap="square" rtlCol="0">
            <a:spAutoFit/>
          </a:bodyPr>
          <a:lstStyle/>
          <a:p>
            <a:pPr algn="ctr"/>
            <a:r>
              <a:rPr lang="ja-JP" altLang="en-US" sz="145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　測量</a:t>
            </a:r>
            <a:r>
              <a:rPr lang="en-US" altLang="ja-JP" sz="145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A</a:t>
            </a:r>
            <a:endParaRPr lang="ja-JP" altLang="en-US" sz="145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92" name="テキスト ボックス 91">
            <a:extLst>
              <a:ext uri="{FF2B5EF4-FFF2-40B4-BE49-F238E27FC236}">
                <a16:creationId xmlns:a16="http://schemas.microsoft.com/office/drawing/2014/main" id="{9C4F3EDB-46A1-4AEA-8C4F-7E99E26450E5}"/>
              </a:ext>
            </a:extLst>
          </p:cNvPr>
          <p:cNvSpPr txBox="1"/>
          <p:nvPr/>
        </p:nvSpPr>
        <p:spPr>
          <a:xfrm>
            <a:off x="10149174" y="5897868"/>
            <a:ext cx="1031256" cy="315599"/>
          </a:xfrm>
          <a:prstGeom prst="rect">
            <a:avLst/>
          </a:prstGeom>
          <a:noFill/>
          <a:ln w="19050">
            <a:noFill/>
          </a:ln>
          <a:effectLst>
            <a:outerShdw blurRad="50800" dist="38100" dir="2700000" algn="tl" rotWithShape="0">
              <a:prstClr val="black">
                <a:alpha val="40000"/>
              </a:prstClr>
            </a:outerShdw>
          </a:effectLst>
        </p:spPr>
        <p:txBody>
          <a:bodyPr wrap="square" rtlCol="0">
            <a:spAutoFit/>
          </a:bodyPr>
          <a:lstStyle/>
          <a:p>
            <a:pPr algn="ctr"/>
            <a:r>
              <a:rPr lang="ja-JP" altLang="en-US" sz="145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コンサル</a:t>
            </a:r>
            <a:r>
              <a:rPr lang="en-US" altLang="ja-JP" sz="145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C</a:t>
            </a:r>
            <a:endParaRPr lang="ja-JP" altLang="en-US" sz="145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93" name="テキスト ボックス 92">
            <a:extLst>
              <a:ext uri="{FF2B5EF4-FFF2-40B4-BE49-F238E27FC236}">
                <a16:creationId xmlns:a16="http://schemas.microsoft.com/office/drawing/2014/main" id="{9C4F3EDB-46A1-4AEA-8C4F-7E99E26450E5}"/>
              </a:ext>
            </a:extLst>
          </p:cNvPr>
          <p:cNvSpPr txBox="1"/>
          <p:nvPr/>
        </p:nvSpPr>
        <p:spPr>
          <a:xfrm>
            <a:off x="10990402" y="6515577"/>
            <a:ext cx="674630" cy="315599"/>
          </a:xfrm>
          <a:prstGeom prst="rect">
            <a:avLst/>
          </a:prstGeom>
          <a:noFill/>
          <a:ln w="19050">
            <a:noFill/>
          </a:ln>
          <a:effectLst>
            <a:outerShdw blurRad="50800" dist="38100" dir="2700000" algn="tl" rotWithShape="0">
              <a:prstClr val="black">
                <a:alpha val="40000"/>
              </a:prstClr>
            </a:outerShdw>
          </a:effectLst>
        </p:spPr>
        <p:txBody>
          <a:bodyPr wrap="square" rtlCol="0">
            <a:spAutoFit/>
          </a:bodyPr>
          <a:lstStyle/>
          <a:p>
            <a:pPr algn="ctr"/>
            <a:r>
              <a:rPr lang="ja-JP" altLang="en-US" sz="145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施工</a:t>
            </a:r>
            <a:r>
              <a:rPr lang="en-US" altLang="ja-JP" sz="145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F</a:t>
            </a:r>
            <a:endParaRPr lang="ja-JP" altLang="en-US" sz="145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96" name="直線コネクタ 95"/>
          <p:cNvCxnSpPr/>
          <p:nvPr/>
        </p:nvCxnSpPr>
        <p:spPr>
          <a:xfrm>
            <a:off x="11180430" y="3657600"/>
            <a:ext cx="0" cy="2282608"/>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7" name="直線コネクタ 96"/>
          <p:cNvCxnSpPr/>
          <p:nvPr/>
        </p:nvCxnSpPr>
        <p:spPr>
          <a:xfrm flipH="1">
            <a:off x="8696739" y="3657600"/>
            <a:ext cx="19878" cy="1706849"/>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sp>
        <p:nvSpPr>
          <p:cNvPr id="99" name="ストライプ矢印 98"/>
          <p:cNvSpPr/>
          <p:nvPr/>
        </p:nvSpPr>
        <p:spPr>
          <a:xfrm>
            <a:off x="1369293" y="3030252"/>
            <a:ext cx="10719530" cy="722837"/>
          </a:xfrm>
          <a:prstGeom prst="stripedRightArrow">
            <a:avLst>
              <a:gd name="adj1" fmla="val 65442"/>
              <a:gd name="adj2" fmla="val 18257"/>
            </a:avLst>
          </a:prstGeom>
          <a:solidFill>
            <a:schemeClr val="accent2">
              <a:lumMod val="20000"/>
              <a:lumOff val="80000"/>
            </a:schemeClr>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dirty="0">
                <a:solidFill>
                  <a:srgbClr val="C0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2000" dirty="0">
                <a:solidFill>
                  <a:srgbClr val="C0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JACIC</a:t>
            </a:r>
            <a:r>
              <a:rPr kumimoji="1" lang="ja-JP" altLang="en-US" sz="2000" dirty="0">
                <a:solidFill>
                  <a:srgbClr val="C0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クラウド</a:t>
            </a:r>
          </a:p>
        </p:txBody>
      </p:sp>
      <p:cxnSp>
        <p:nvCxnSpPr>
          <p:cNvPr id="107" name="直線コネクタ 106"/>
          <p:cNvCxnSpPr/>
          <p:nvPr/>
        </p:nvCxnSpPr>
        <p:spPr>
          <a:xfrm flipH="1">
            <a:off x="9599634" y="3628621"/>
            <a:ext cx="3690" cy="365018"/>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0" name="直線コネクタ 119"/>
          <p:cNvCxnSpPr/>
          <p:nvPr/>
        </p:nvCxnSpPr>
        <p:spPr>
          <a:xfrm>
            <a:off x="2617847" y="1777550"/>
            <a:ext cx="0" cy="1373154"/>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23" name="直線コネクタ 122"/>
          <p:cNvCxnSpPr/>
          <p:nvPr/>
        </p:nvCxnSpPr>
        <p:spPr>
          <a:xfrm flipH="1">
            <a:off x="5257800" y="2157900"/>
            <a:ext cx="9660" cy="1002743"/>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25" name="直線コネクタ 124"/>
          <p:cNvCxnSpPr/>
          <p:nvPr/>
        </p:nvCxnSpPr>
        <p:spPr>
          <a:xfrm flipH="1">
            <a:off x="7959572" y="2483596"/>
            <a:ext cx="9939" cy="664108"/>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28" name="直線コネクタ 127"/>
          <p:cNvCxnSpPr/>
          <p:nvPr/>
        </p:nvCxnSpPr>
        <p:spPr>
          <a:xfrm flipV="1">
            <a:off x="10570386" y="2842269"/>
            <a:ext cx="0" cy="318374"/>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142" name="ホームベース 141"/>
          <p:cNvSpPr/>
          <p:nvPr/>
        </p:nvSpPr>
        <p:spPr>
          <a:xfrm rot="10800000">
            <a:off x="5606267" y="2266151"/>
            <a:ext cx="3597366" cy="239131"/>
          </a:xfrm>
          <a:prstGeom prst="homePlate">
            <a:avLst/>
          </a:prstGeom>
          <a:solidFill>
            <a:schemeClr val="bg1"/>
          </a:solid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3" name="ホームベース 142"/>
          <p:cNvSpPr/>
          <p:nvPr/>
        </p:nvSpPr>
        <p:spPr>
          <a:xfrm rot="10800000">
            <a:off x="8227786" y="2648868"/>
            <a:ext cx="3597366" cy="239131"/>
          </a:xfrm>
          <a:prstGeom prst="homePlate">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4" name="テキスト ボックス 143"/>
          <p:cNvSpPr txBox="1"/>
          <p:nvPr/>
        </p:nvSpPr>
        <p:spPr>
          <a:xfrm>
            <a:off x="7496531" y="2239760"/>
            <a:ext cx="926081" cy="307777"/>
          </a:xfrm>
          <a:prstGeom prst="rect">
            <a:avLst/>
          </a:prstGeom>
          <a:noFill/>
        </p:spPr>
        <p:txBody>
          <a:bodyPr wrap="square" rtlCol="0">
            <a:spAutoFit/>
          </a:bodyPr>
          <a:lstStyle/>
          <a:p>
            <a:r>
              <a:rPr kumimoji="1" lang="ja-JP" altLang="en-US" sz="1400" b="1" dirty="0"/>
              <a:t>発注者Ｃ</a:t>
            </a:r>
          </a:p>
        </p:txBody>
      </p:sp>
      <p:sp>
        <p:nvSpPr>
          <p:cNvPr id="145" name="テキスト ボックス 144"/>
          <p:cNvSpPr txBox="1"/>
          <p:nvPr/>
        </p:nvSpPr>
        <p:spPr>
          <a:xfrm>
            <a:off x="10173641" y="2621610"/>
            <a:ext cx="926081" cy="307777"/>
          </a:xfrm>
          <a:prstGeom prst="rect">
            <a:avLst/>
          </a:prstGeom>
          <a:noFill/>
        </p:spPr>
        <p:txBody>
          <a:bodyPr wrap="square" rtlCol="0">
            <a:spAutoFit/>
          </a:bodyPr>
          <a:lstStyle/>
          <a:p>
            <a:r>
              <a:rPr kumimoji="1" lang="ja-JP" altLang="en-US" sz="1400" b="1" dirty="0"/>
              <a:t>発注者Ｄ</a:t>
            </a:r>
          </a:p>
        </p:txBody>
      </p:sp>
      <p:cxnSp>
        <p:nvCxnSpPr>
          <p:cNvPr id="56" name="直線コネクタ 55"/>
          <p:cNvCxnSpPr/>
          <p:nvPr/>
        </p:nvCxnSpPr>
        <p:spPr>
          <a:xfrm flipH="1">
            <a:off x="6990583" y="4370256"/>
            <a:ext cx="7605" cy="1287397"/>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pic>
        <p:nvPicPr>
          <p:cNvPr id="57" name="図 5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80563" y="5674129"/>
            <a:ext cx="754451" cy="346209"/>
          </a:xfrm>
          <a:prstGeom prst="rect">
            <a:avLst/>
          </a:prstGeom>
        </p:spPr>
      </p:pic>
      <p:sp>
        <p:nvSpPr>
          <p:cNvPr id="66" name="テキスト ボックス 65">
            <a:extLst>
              <a:ext uri="{FF2B5EF4-FFF2-40B4-BE49-F238E27FC236}">
                <a16:creationId xmlns:a16="http://schemas.microsoft.com/office/drawing/2014/main" id="{9C4F3EDB-46A1-4AEA-8C4F-7E99E26450E5}"/>
              </a:ext>
            </a:extLst>
          </p:cNvPr>
          <p:cNvSpPr txBox="1"/>
          <p:nvPr/>
        </p:nvSpPr>
        <p:spPr>
          <a:xfrm>
            <a:off x="6785362" y="6003411"/>
            <a:ext cx="746045" cy="315599"/>
          </a:xfrm>
          <a:prstGeom prst="rect">
            <a:avLst/>
          </a:prstGeom>
          <a:noFill/>
          <a:ln w="19050">
            <a:noFill/>
          </a:ln>
          <a:effectLst>
            <a:outerShdw blurRad="50800" dist="38100" dir="2700000" algn="tl" rotWithShape="0">
              <a:prstClr val="black">
                <a:alpha val="40000"/>
              </a:prstClr>
            </a:outerShdw>
          </a:effectLst>
        </p:spPr>
        <p:txBody>
          <a:bodyPr wrap="square" rtlCol="0">
            <a:spAutoFit/>
          </a:bodyPr>
          <a:lstStyle/>
          <a:p>
            <a:pPr algn="ctr"/>
            <a:r>
              <a:rPr lang="ja-JP" altLang="en-US" sz="145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施工Ｈ</a:t>
            </a:r>
          </a:p>
        </p:txBody>
      </p:sp>
      <p:sp>
        <p:nvSpPr>
          <p:cNvPr id="69" name="角丸四角形 68"/>
          <p:cNvSpPr/>
          <p:nvPr/>
        </p:nvSpPr>
        <p:spPr>
          <a:xfrm>
            <a:off x="5267460" y="3250096"/>
            <a:ext cx="6557692" cy="288234"/>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ルーム機能：</a:t>
            </a:r>
            <a:r>
              <a:rPr kumimoji="1" lang="en-US" altLang="ja-JP" dirty="0">
                <a:solidFill>
                  <a:schemeClr val="tx1"/>
                </a:solidFill>
              </a:rPr>
              <a:t>Web</a:t>
            </a:r>
            <a:r>
              <a:rPr kumimoji="1" lang="ja-JP" altLang="en-US" dirty="0">
                <a:solidFill>
                  <a:schemeClr val="tx1"/>
                </a:solidFill>
              </a:rPr>
              <a:t>会議、ファイル共有、</a:t>
            </a:r>
            <a:r>
              <a:rPr lang="en-US" altLang="ja-JP" dirty="0">
                <a:solidFill>
                  <a:schemeClr val="tx1"/>
                </a:solidFill>
              </a:rPr>
              <a:t>3D</a:t>
            </a:r>
            <a:r>
              <a:rPr lang="ja-JP" altLang="en-US" dirty="0">
                <a:solidFill>
                  <a:schemeClr val="tx1"/>
                </a:solidFill>
              </a:rPr>
              <a:t>ビューア</a:t>
            </a:r>
            <a:endParaRPr kumimoji="1" lang="ja-JP" altLang="en-US" dirty="0">
              <a:solidFill>
                <a:schemeClr val="tx1"/>
              </a:solidFill>
            </a:endParaRPr>
          </a:p>
        </p:txBody>
      </p:sp>
      <p:cxnSp>
        <p:nvCxnSpPr>
          <p:cNvPr id="62" name="直線コネクタ 61">
            <a:extLst>
              <a:ext uri="{FF2B5EF4-FFF2-40B4-BE49-F238E27FC236}">
                <a16:creationId xmlns:a16="http://schemas.microsoft.com/office/drawing/2014/main" id="{346861BF-E3FC-4597-9712-2035FC2AD3D9}"/>
              </a:ext>
            </a:extLst>
          </p:cNvPr>
          <p:cNvCxnSpPr>
            <a:cxnSpLocks/>
          </p:cNvCxnSpPr>
          <p:nvPr/>
        </p:nvCxnSpPr>
        <p:spPr>
          <a:xfrm flipH="1">
            <a:off x="5906773" y="2491625"/>
            <a:ext cx="1" cy="669018"/>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70" name="直線コネクタ 69">
            <a:extLst>
              <a:ext uri="{FF2B5EF4-FFF2-40B4-BE49-F238E27FC236}">
                <a16:creationId xmlns:a16="http://schemas.microsoft.com/office/drawing/2014/main" id="{024E0D31-1DF7-4B0E-A56F-485E1C631FBF}"/>
              </a:ext>
            </a:extLst>
          </p:cNvPr>
          <p:cNvCxnSpPr>
            <a:cxnSpLocks/>
          </p:cNvCxnSpPr>
          <p:nvPr/>
        </p:nvCxnSpPr>
        <p:spPr>
          <a:xfrm>
            <a:off x="8510993" y="2887999"/>
            <a:ext cx="0" cy="272644"/>
          </a:xfrm>
          <a:prstGeom prst="line">
            <a:avLst/>
          </a:prstGeom>
          <a:ln w="1905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78" name="角丸四角形 77"/>
          <p:cNvSpPr/>
          <p:nvPr/>
        </p:nvSpPr>
        <p:spPr>
          <a:xfrm>
            <a:off x="4766373" y="4021764"/>
            <a:ext cx="1489365" cy="150975"/>
          </a:xfrm>
          <a:prstGeom prst="roundRect">
            <a:avLst/>
          </a:prstGeom>
          <a:solidFill>
            <a:srgbClr val="92D050">
              <a:alpha val="45000"/>
            </a:srgbClr>
          </a:solidFill>
          <a:ln w="19050">
            <a:solidFill>
              <a:schemeClr val="bg1">
                <a:lumMod val="85000"/>
              </a:schemeClr>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共有</a:t>
            </a:r>
            <a:r>
              <a:rPr lang="en-US" altLang="ja-JP" sz="1400"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ASP</a:t>
            </a:r>
            <a:endParaRPr kumimoji="1" lang="ja-JP" altLang="en-US" sz="1400"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79" name="角丸四角形 78"/>
          <p:cNvSpPr/>
          <p:nvPr/>
        </p:nvSpPr>
        <p:spPr>
          <a:xfrm>
            <a:off x="4784815" y="4194496"/>
            <a:ext cx="1496976" cy="156529"/>
          </a:xfrm>
          <a:prstGeom prst="roundRect">
            <a:avLst/>
          </a:prstGeom>
          <a:solidFill>
            <a:schemeClr val="accent2">
              <a:lumMod val="20000"/>
              <a:lumOff val="80000"/>
            </a:schemeClr>
          </a:solidFill>
          <a:ln w="19050">
            <a:solidFill>
              <a:schemeClr val="accent2">
                <a:lumMod val="75000"/>
              </a:schemeClr>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accent2">
                    <a:lumMod val="75000"/>
                  </a:schemeClr>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JACIC</a:t>
            </a:r>
            <a:r>
              <a:rPr kumimoji="1" lang="ja-JP" altLang="en-US" sz="1400" dirty="0">
                <a:solidFill>
                  <a:schemeClr val="accent2">
                    <a:lumMod val="75000"/>
                  </a:schemeClr>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クラウド</a:t>
            </a:r>
          </a:p>
        </p:txBody>
      </p:sp>
      <p:pic>
        <p:nvPicPr>
          <p:cNvPr id="71" name="図 70" descr="img_h1">
            <a:extLst>
              <a:ext uri="{FF2B5EF4-FFF2-40B4-BE49-F238E27FC236}">
                <a16:creationId xmlns:a16="http://schemas.microsoft.com/office/drawing/2014/main" id="{BE10E41E-CECA-46DB-96D0-B563C1422ACE}"/>
              </a:ext>
            </a:extLst>
          </p:cNvPr>
          <p:cNvPicPr/>
          <p:nvPr/>
        </p:nvPicPr>
        <p:blipFill>
          <a:blip r:embed="rId10" cstate="print"/>
          <a:srcRect/>
          <a:stretch>
            <a:fillRect/>
          </a:stretch>
        </p:blipFill>
        <p:spPr bwMode="auto">
          <a:xfrm>
            <a:off x="10149174" y="494520"/>
            <a:ext cx="1856616" cy="236343"/>
          </a:xfrm>
          <a:prstGeom prst="rect">
            <a:avLst/>
          </a:prstGeom>
          <a:noFill/>
          <a:ln w="9525">
            <a:noFill/>
            <a:miter lim="800000"/>
            <a:headEnd/>
            <a:tailEnd/>
          </a:ln>
        </p:spPr>
      </p:pic>
    </p:spTree>
    <p:extLst>
      <p:ext uri="{BB962C8B-B14F-4D97-AF65-F5344CB8AC3E}">
        <p14:creationId xmlns:p14="http://schemas.microsoft.com/office/powerpoint/2010/main" val="2098182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Rectangle 2"/>
          <p:cNvSpPr txBox="1">
            <a:spLocks noChangeArrowheads="1"/>
          </p:cNvSpPr>
          <p:nvPr/>
        </p:nvSpPr>
        <p:spPr>
          <a:xfrm>
            <a:off x="9049870" y="4662390"/>
            <a:ext cx="3292773" cy="2569316"/>
          </a:xfrm>
          <a:prstGeom prst="ellipse">
            <a:avLst/>
          </a:prstGeom>
          <a:solidFill>
            <a:srgbClr val="FF0000">
              <a:alpha val="42000"/>
            </a:srgbClr>
          </a:solidFill>
          <a:ln>
            <a:noFill/>
          </a:ln>
          <a:effectLst>
            <a:softEdge rad="317500"/>
          </a:effectLst>
        </p:spPr>
        <p:txBody>
          <a:bodyPr>
            <a:noAutofit/>
          </a:bodyPr>
          <a:lstStyle/>
          <a:p>
            <a:pPr algn="ctr">
              <a:spcBef>
                <a:spcPct val="0"/>
              </a:spcBef>
              <a:defRPr/>
            </a:pPr>
            <a:endParaRPr lang="ja-JP" altLang="en-US" sz="4400" b="1" dirty="0">
              <a:ln w="17780" cmpd="sng">
                <a:solidFill>
                  <a:schemeClr val="accent1">
                    <a:tint val="3000"/>
                  </a:schemeClr>
                </a:solidFill>
                <a:prstDash val="solid"/>
                <a:miter lim="800000"/>
              </a:ln>
              <a:solidFill>
                <a:srgbClr val="002060"/>
              </a:solidFill>
              <a:effectLst>
                <a:outerShdw blurRad="55000" dist="50800" dir="5400000" algn="tl">
                  <a:srgbClr val="000000">
                    <a:alpha val="33000"/>
                  </a:srgbClr>
                </a:outerShdw>
              </a:effectLst>
              <a:latin typeface="メイリオ" pitchFamily="50" charset="-128"/>
              <a:ea typeface="メイリオ" pitchFamily="50" charset="-128"/>
              <a:cs typeface="メイリオ" pitchFamily="50" charset="-128"/>
            </a:endParaRPr>
          </a:p>
        </p:txBody>
      </p:sp>
      <p:sp>
        <p:nvSpPr>
          <p:cNvPr id="90" name="Oval 2"/>
          <p:cNvSpPr>
            <a:spLocks noChangeArrowheads="1"/>
          </p:cNvSpPr>
          <p:nvPr/>
        </p:nvSpPr>
        <p:spPr bwMode="auto">
          <a:xfrm>
            <a:off x="0" y="543584"/>
            <a:ext cx="12468972" cy="2333889"/>
          </a:xfrm>
          <a:prstGeom prst="ellipse">
            <a:avLst/>
          </a:prstGeom>
          <a:solidFill>
            <a:srgbClr val="CCFFCC">
              <a:alpha val="50195"/>
            </a:srgbClr>
          </a:solidFill>
          <a:ln w="9525">
            <a:noFill/>
            <a:miter lim="800000"/>
            <a:headEnd/>
            <a:tailEnd/>
          </a:ln>
          <a:effectLst>
            <a:softEdge rad="317500"/>
          </a:effectLst>
        </p:spPr>
        <p:txBody>
          <a:bodyPr wrap="none" anchor="ctr"/>
          <a:lstStyle/>
          <a:p>
            <a:endParaRPr lang="ja-JP" altLang="en-US">
              <a:latin typeface="Calibri" pitchFamily="34" charset="0"/>
            </a:endParaRPr>
          </a:p>
        </p:txBody>
      </p:sp>
      <p:sp>
        <p:nvSpPr>
          <p:cNvPr id="15" name="Rectangle 4"/>
          <p:cNvSpPr>
            <a:spLocks noChangeArrowheads="1"/>
          </p:cNvSpPr>
          <p:nvPr/>
        </p:nvSpPr>
        <p:spPr bwMode="auto">
          <a:xfrm>
            <a:off x="-30422" y="135531"/>
            <a:ext cx="11506200" cy="700415"/>
          </a:xfrm>
          <a:prstGeom prst="rect">
            <a:avLst/>
          </a:prstGeom>
          <a:noFill/>
          <a:ln w="9525">
            <a:noFill/>
            <a:miter lim="800000"/>
            <a:headEnd/>
            <a:tailEnd/>
          </a:ln>
          <a:effectLst/>
        </p:spPr>
        <p:txBody>
          <a:bodyPr anchor="b">
            <a:scene3d>
              <a:camera prst="orthographicFront"/>
              <a:lightRig rig="threePt" dir="t"/>
            </a:scene3d>
            <a:sp3d extrusionH="57150">
              <a:bevelT h="25400" prst="softRound"/>
            </a:sp3d>
          </a:bodyPr>
          <a:lstStyle/>
          <a:p>
            <a:r>
              <a:rPr lang="ja-JP" altLang="en-US" sz="3600" dirty="0">
                <a:solidFill>
                  <a:schemeClr val="tx2"/>
                </a:solidFill>
                <a:latin typeface="メイリオ" pitchFamily="50" charset="-128"/>
                <a:ea typeface="メイリオ" pitchFamily="50" charset="-128"/>
                <a:cs typeface="メイリオ" pitchFamily="50" charset="-128"/>
              </a:rPr>
              <a:t>  </a:t>
            </a:r>
            <a:r>
              <a:rPr lang="ja-JP" altLang="en-US" sz="3600" b="1" dirty="0">
                <a:solidFill>
                  <a:schemeClr val="tx2"/>
                </a:solidFill>
                <a:latin typeface="メイリオ" pitchFamily="50" charset="-128"/>
                <a:ea typeface="メイリオ" pitchFamily="50" charset="-128"/>
                <a:cs typeface="メイリオ" pitchFamily="50" charset="-128"/>
              </a:rPr>
              <a:t>クラウドによる災害対策支援案</a:t>
            </a:r>
            <a:r>
              <a:rPr lang="ja-JP" altLang="en-US" b="1" dirty="0">
                <a:solidFill>
                  <a:schemeClr val="tx2"/>
                </a:solidFill>
                <a:latin typeface="メイリオ" pitchFamily="50" charset="-128"/>
                <a:ea typeface="メイリオ" pitchFamily="50" charset="-128"/>
                <a:cs typeface="メイリオ" pitchFamily="50" charset="-128"/>
              </a:rPr>
              <a:t>～最新技術を駆使した情報収集、活用～</a:t>
            </a:r>
          </a:p>
        </p:txBody>
      </p:sp>
      <p:pic>
        <p:nvPicPr>
          <p:cNvPr id="12" name="Picture 8"/>
          <p:cNvPicPr>
            <a:picLocks noChangeAspect="1" noChangeArrowheads="1"/>
          </p:cNvPicPr>
          <p:nvPr/>
        </p:nvPicPr>
        <p:blipFill>
          <a:blip r:embed="rId3" cstate="print"/>
          <a:srcRect/>
          <a:stretch>
            <a:fillRect/>
          </a:stretch>
        </p:blipFill>
        <p:spPr bwMode="auto">
          <a:xfrm>
            <a:off x="4310753" y="6109254"/>
            <a:ext cx="1056546" cy="685681"/>
          </a:xfrm>
          <a:prstGeom prst="rect">
            <a:avLst/>
          </a:prstGeom>
          <a:noFill/>
          <a:ln w="9525">
            <a:noFill/>
            <a:miter lim="800000"/>
            <a:headEnd/>
            <a:tailEnd/>
          </a:ln>
        </p:spPr>
      </p:pic>
      <p:sp>
        <p:nvSpPr>
          <p:cNvPr id="23" name="正方形/長方形 81"/>
          <p:cNvSpPr>
            <a:spLocks noChangeArrowheads="1"/>
          </p:cNvSpPr>
          <p:nvPr/>
        </p:nvSpPr>
        <p:spPr bwMode="auto">
          <a:xfrm rot="20960873">
            <a:off x="8712181" y="4353841"/>
            <a:ext cx="1569513" cy="338554"/>
          </a:xfrm>
          <a:prstGeom prst="rect">
            <a:avLst/>
          </a:prstGeom>
          <a:noFill/>
          <a:ln w="9525">
            <a:noFill/>
            <a:miter lim="800000"/>
            <a:headEnd/>
            <a:tailEnd/>
          </a:ln>
        </p:spPr>
        <p:txBody>
          <a:bodyPr wrap="square">
            <a:spAutoFit/>
          </a:bodyPr>
          <a:lstStyle/>
          <a:p>
            <a:r>
              <a:rPr lang="ja-JP" altLang="en-US" sz="1600" b="1" dirty="0">
                <a:solidFill>
                  <a:schemeClr val="accent1">
                    <a:lumMod val="50000"/>
                  </a:schemeClr>
                </a:solidFill>
                <a:latin typeface="HGｺﾞｼｯｸM" pitchFamily="49" charset="-128"/>
                <a:ea typeface="HGｺﾞｼｯｸM" pitchFamily="49" charset="-128"/>
              </a:rPr>
              <a:t>データの送信</a:t>
            </a:r>
          </a:p>
        </p:txBody>
      </p:sp>
      <p:sp>
        <p:nvSpPr>
          <p:cNvPr id="47" name="テキスト ボックス 66"/>
          <p:cNvSpPr txBox="1">
            <a:spLocks noChangeArrowheads="1"/>
          </p:cNvSpPr>
          <p:nvPr/>
        </p:nvSpPr>
        <p:spPr bwMode="auto">
          <a:xfrm>
            <a:off x="8983792" y="5538608"/>
            <a:ext cx="731349" cy="307777"/>
          </a:xfrm>
          <a:prstGeom prst="rect">
            <a:avLst/>
          </a:prstGeom>
          <a:noFill/>
          <a:ln w="9525">
            <a:noFill/>
            <a:miter lim="800000"/>
            <a:headEnd/>
            <a:tailEnd/>
          </a:ln>
        </p:spPr>
        <p:txBody>
          <a:bodyPr wrap="square">
            <a:spAutoFit/>
          </a:bodyPr>
          <a:lstStyle/>
          <a:p>
            <a:pPr algn="ctr"/>
            <a:r>
              <a:rPr lang="en-US" altLang="ja-JP" sz="1400" b="1" dirty="0">
                <a:latin typeface="HGｺﾞｼｯｸM" pitchFamily="49" charset="-128"/>
                <a:ea typeface="HGｺﾞｼｯｸM" pitchFamily="49" charset="-128"/>
              </a:rPr>
              <a:t>5G</a:t>
            </a:r>
            <a:r>
              <a:rPr lang="ja-JP" altLang="en-US" sz="1400" b="1" dirty="0">
                <a:latin typeface="HGｺﾞｼｯｸM" pitchFamily="49" charset="-128"/>
                <a:ea typeface="HGｺﾞｼｯｸM" pitchFamily="49" charset="-128"/>
              </a:rPr>
              <a:t>通信</a:t>
            </a:r>
          </a:p>
        </p:txBody>
      </p:sp>
      <p:pic>
        <p:nvPicPr>
          <p:cNvPr id="105" name="図 104">
            <a:extLst>
              <a:ext uri="{FF2B5EF4-FFF2-40B4-BE49-F238E27FC236}">
                <a16:creationId xmlns:a16="http://schemas.microsoft.com/office/drawing/2014/main" id="{95D82551-824C-4620-9AF9-AB201533C8B3}"/>
              </a:ext>
            </a:extLst>
          </p:cNvPr>
          <p:cNvPicPr>
            <a:picLocks noChangeAspect="1"/>
          </p:cNvPicPr>
          <p:nvPr/>
        </p:nvPicPr>
        <p:blipFill rotWithShape="1">
          <a:blip r:embed="rId4"/>
          <a:srcRect l="32675" t="35437" r="32675" b="29467"/>
          <a:stretch/>
        </p:blipFill>
        <p:spPr>
          <a:xfrm>
            <a:off x="10825694" y="3437309"/>
            <a:ext cx="1300168" cy="808110"/>
          </a:xfrm>
          <a:prstGeom prst="rect">
            <a:avLst/>
          </a:prstGeom>
        </p:spPr>
      </p:pic>
      <p:pic>
        <p:nvPicPr>
          <p:cNvPr id="119" name="図 1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57115" y="4908170"/>
            <a:ext cx="615394" cy="615394"/>
          </a:xfrm>
          <a:prstGeom prst="rect">
            <a:avLst/>
          </a:prstGeom>
        </p:spPr>
      </p:pic>
      <p:pic>
        <p:nvPicPr>
          <p:cNvPr id="88" name="図 87"/>
          <p:cNvPicPr>
            <a:picLocks noChangeAspect="1"/>
          </p:cNvPicPr>
          <p:nvPr/>
        </p:nvPicPr>
        <p:blipFill>
          <a:blip r:embed="rId6"/>
          <a:stretch>
            <a:fillRect/>
          </a:stretch>
        </p:blipFill>
        <p:spPr>
          <a:xfrm>
            <a:off x="8355759" y="6092158"/>
            <a:ext cx="910794" cy="716417"/>
          </a:xfrm>
          <a:prstGeom prst="rect">
            <a:avLst/>
          </a:prstGeom>
        </p:spPr>
      </p:pic>
      <p:pic>
        <p:nvPicPr>
          <p:cNvPr id="114" name="図 113"/>
          <p:cNvPicPr>
            <a:picLocks noChangeAspect="1"/>
          </p:cNvPicPr>
          <p:nvPr/>
        </p:nvPicPr>
        <p:blipFill>
          <a:blip r:embed="rId7"/>
          <a:stretch>
            <a:fillRect/>
          </a:stretch>
        </p:blipFill>
        <p:spPr>
          <a:xfrm>
            <a:off x="10290783" y="4569747"/>
            <a:ext cx="1800290" cy="1745459"/>
          </a:xfrm>
          <a:prstGeom prst="rect">
            <a:avLst/>
          </a:prstGeom>
        </p:spPr>
      </p:pic>
      <p:sp>
        <p:nvSpPr>
          <p:cNvPr id="123" name="テキスト ボックス 122"/>
          <p:cNvSpPr txBox="1"/>
          <p:nvPr/>
        </p:nvSpPr>
        <p:spPr>
          <a:xfrm>
            <a:off x="9728758" y="5730851"/>
            <a:ext cx="1617349" cy="426646"/>
          </a:xfrm>
          <a:prstGeom prst="rect">
            <a:avLst/>
          </a:prstGeom>
          <a:solidFill>
            <a:schemeClr val="accent1">
              <a:lumMod val="75000"/>
            </a:schemeClr>
          </a:solidFill>
        </p:spPr>
        <p:style>
          <a:lnRef idx="0">
            <a:schemeClr val="accent2"/>
          </a:lnRef>
          <a:fillRef idx="3">
            <a:schemeClr val="accent2"/>
          </a:fillRef>
          <a:effectRef idx="3">
            <a:schemeClr val="accent2"/>
          </a:effectRef>
          <a:fontRef idx="minor">
            <a:schemeClr val="lt1"/>
          </a:fontRef>
        </p:style>
        <p:txBody>
          <a:bodyPr wrap="square" tIns="72000" anchor="ctr" anchorCtr="0">
            <a:spAutoFit/>
            <a:scene3d>
              <a:camera prst="orthographicFront"/>
              <a:lightRig rig="soft" dir="t">
                <a:rot lat="0" lon="0" rev="10800000"/>
              </a:lightRig>
            </a:scene3d>
            <a:sp3d>
              <a:bevelT w="27940" h="12700"/>
              <a:contourClr>
                <a:srgbClr val="DDDDDD"/>
              </a:contourClr>
            </a:sp3d>
          </a:bodyPr>
          <a:lstStyle/>
          <a:p>
            <a:pPr algn="ctr">
              <a:defRPr/>
            </a:pPr>
            <a:r>
              <a:rPr lang="ja-JP" altLang="en-US" sz="2000" b="1" spc="150" dirty="0">
                <a:ln w="11430"/>
                <a:solidFill>
                  <a:srgbClr val="F8F8F8"/>
                </a:solidFill>
                <a:effectLst>
                  <a:outerShdw blurRad="25400" algn="tl" rotWithShape="0">
                    <a:srgbClr val="000000">
                      <a:alpha val="43000"/>
                    </a:srgbClr>
                  </a:outerShdw>
                </a:effectLst>
                <a:latin typeface="メイリオ" pitchFamily="50" charset="-128"/>
                <a:ea typeface="メイリオ" pitchFamily="50" charset="-128"/>
                <a:cs typeface="メイリオ" pitchFamily="50" charset="-128"/>
              </a:rPr>
              <a:t>災害現場</a:t>
            </a:r>
          </a:p>
        </p:txBody>
      </p:sp>
      <p:pic>
        <p:nvPicPr>
          <p:cNvPr id="7" name="図 6"/>
          <p:cNvPicPr>
            <a:picLocks noChangeAspect="1"/>
          </p:cNvPicPr>
          <p:nvPr/>
        </p:nvPicPr>
        <p:blipFill>
          <a:blip r:embed="rId8"/>
          <a:stretch>
            <a:fillRect/>
          </a:stretch>
        </p:blipFill>
        <p:spPr>
          <a:xfrm>
            <a:off x="423388" y="1520620"/>
            <a:ext cx="1691631" cy="1054701"/>
          </a:xfrm>
          <a:prstGeom prst="rect">
            <a:avLst/>
          </a:prstGeom>
        </p:spPr>
      </p:pic>
      <p:sp>
        <p:nvSpPr>
          <p:cNvPr id="121" name="テキスト ボックス 120"/>
          <p:cNvSpPr txBox="1"/>
          <p:nvPr/>
        </p:nvSpPr>
        <p:spPr>
          <a:xfrm>
            <a:off x="83498" y="741981"/>
            <a:ext cx="1933018" cy="734423"/>
          </a:xfrm>
          <a:prstGeom prst="rect">
            <a:avLst/>
          </a:prstGeom>
          <a:solidFill>
            <a:schemeClr val="accent1">
              <a:lumMod val="75000"/>
            </a:schemeClr>
          </a:solidFill>
        </p:spPr>
        <p:style>
          <a:lnRef idx="0">
            <a:schemeClr val="accent2"/>
          </a:lnRef>
          <a:fillRef idx="3">
            <a:schemeClr val="accent2"/>
          </a:fillRef>
          <a:effectRef idx="3">
            <a:schemeClr val="accent2"/>
          </a:effectRef>
          <a:fontRef idx="minor">
            <a:schemeClr val="lt1"/>
          </a:fontRef>
        </p:style>
        <p:txBody>
          <a:bodyPr wrap="square" tIns="72000" anchor="ctr" anchorCtr="0">
            <a:spAutoFit/>
            <a:scene3d>
              <a:camera prst="orthographicFront"/>
              <a:lightRig rig="soft" dir="t">
                <a:rot lat="0" lon="0" rev="10800000"/>
              </a:lightRig>
            </a:scene3d>
            <a:sp3d>
              <a:bevelT w="27940" h="12700"/>
              <a:contourClr>
                <a:srgbClr val="DDDDDD"/>
              </a:contourClr>
            </a:sp3d>
          </a:bodyPr>
          <a:lstStyle/>
          <a:p>
            <a:pPr algn="ctr">
              <a:defRPr/>
            </a:pPr>
            <a:r>
              <a:rPr lang="ja-JP" altLang="en-US" sz="2000" b="1" spc="150" dirty="0">
                <a:ln w="11430"/>
                <a:solidFill>
                  <a:srgbClr val="F8F8F8"/>
                </a:solidFill>
                <a:effectLst>
                  <a:outerShdw blurRad="25400" algn="tl" rotWithShape="0">
                    <a:srgbClr val="000000">
                      <a:alpha val="43000"/>
                    </a:srgbClr>
                  </a:outerShdw>
                </a:effectLst>
                <a:latin typeface="メイリオ" pitchFamily="50" charset="-128"/>
                <a:ea typeface="メイリオ" pitchFamily="50" charset="-128"/>
                <a:cs typeface="メイリオ" pitchFamily="50" charset="-128"/>
              </a:rPr>
              <a:t>事務所</a:t>
            </a:r>
            <a:endParaRPr lang="en-US" altLang="ja-JP" sz="2000" b="1" spc="150" dirty="0">
              <a:ln w="11430"/>
              <a:solidFill>
                <a:srgbClr val="F8F8F8"/>
              </a:solidFill>
              <a:effectLst>
                <a:outerShdw blurRad="25400" algn="tl" rotWithShape="0">
                  <a:srgbClr val="000000">
                    <a:alpha val="43000"/>
                  </a:srgbClr>
                </a:outerShdw>
              </a:effectLst>
              <a:latin typeface="メイリオ" pitchFamily="50" charset="-128"/>
              <a:ea typeface="メイリオ" pitchFamily="50" charset="-128"/>
              <a:cs typeface="メイリオ" pitchFamily="50" charset="-128"/>
            </a:endParaRPr>
          </a:p>
          <a:p>
            <a:pPr algn="ctr">
              <a:defRPr/>
            </a:pPr>
            <a:r>
              <a:rPr lang="ja-JP" altLang="en-US" sz="2000" b="1" spc="150" dirty="0">
                <a:ln w="11430"/>
                <a:solidFill>
                  <a:srgbClr val="F8F8F8"/>
                </a:solidFill>
                <a:effectLst>
                  <a:outerShdw blurRad="25400" algn="tl" rotWithShape="0">
                    <a:srgbClr val="000000">
                      <a:alpha val="43000"/>
                    </a:srgbClr>
                  </a:outerShdw>
                </a:effectLst>
                <a:latin typeface="メイリオ" pitchFamily="50" charset="-128"/>
                <a:ea typeface="メイリオ" pitchFamily="50" charset="-128"/>
                <a:cs typeface="メイリオ" pitchFamily="50" charset="-128"/>
              </a:rPr>
              <a:t>現地災対本部</a:t>
            </a:r>
          </a:p>
        </p:txBody>
      </p:sp>
      <p:pic>
        <p:nvPicPr>
          <p:cNvPr id="70" name="図 6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3051" y="1808794"/>
            <a:ext cx="255551" cy="330087"/>
          </a:xfrm>
          <a:prstGeom prst="rect">
            <a:avLst/>
          </a:prstGeom>
        </p:spPr>
      </p:pic>
      <p:pic>
        <p:nvPicPr>
          <p:cNvPr id="51" name="図 5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507837" y="4071285"/>
            <a:ext cx="635714" cy="865653"/>
          </a:xfrm>
          <a:prstGeom prst="rect">
            <a:avLst/>
          </a:prstGeom>
        </p:spPr>
      </p:pic>
      <p:pic>
        <p:nvPicPr>
          <p:cNvPr id="33" name="Picture 3" descr="C:\Program Files\WinShot\WS000058.BMP"/>
          <p:cNvPicPr>
            <a:picLocks noChangeAspect="1" noChangeArrowheads="1"/>
          </p:cNvPicPr>
          <p:nvPr/>
        </p:nvPicPr>
        <p:blipFill>
          <a:blip r:embed="rId11" cstate="print"/>
          <a:srcRect/>
          <a:stretch>
            <a:fillRect/>
          </a:stretch>
        </p:blipFill>
        <p:spPr bwMode="auto">
          <a:xfrm>
            <a:off x="10633386" y="4264623"/>
            <a:ext cx="451808" cy="528720"/>
          </a:xfrm>
          <a:prstGeom prst="rect">
            <a:avLst/>
          </a:prstGeom>
          <a:noFill/>
          <a:ln>
            <a:solidFill>
              <a:schemeClr val="accent6">
                <a:lumMod val="75000"/>
              </a:schemeClr>
            </a:solidFill>
          </a:ln>
          <a:effectLst>
            <a:outerShdw blurRad="50800" dist="38100" dir="2700000" sx="102000" sy="102000" algn="tl" rotWithShape="0">
              <a:prstClr val="black">
                <a:alpha val="40000"/>
              </a:prstClr>
            </a:outerShdw>
          </a:effectLst>
        </p:spPr>
      </p:pic>
      <p:sp>
        <p:nvSpPr>
          <p:cNvPr id="59" name="テキスト ボックス 58"/>
          <p:cNvSpPr txBox="1"/>
          <p:nvPr/>
        </p:nvSpPr>
        <p:spPr>
          <a:xfrm>
            <a:off x="9787107" y="6304765"/>
            <a:ext cx="2357886" cy="426646"/>
          </a:xfrm>
          <a:prstGeom prst="rect">
            <a:avLst/>
          </a:prstGeom>
          <a:solidFill>
            <a:schemeClr val="accent1">
              <a:lumMod val="75000"/>
            </a:schemeClr>
          </a:solidFill>
        </p:spPr>
        <p:style>
          <a:lnRef idx="0">
            <a:schemeClr val="accent2"/>
          </a:lnRef>
          <a:fillRef idx="3">
            <a:schemeClr val="accent2"/>
          </a:fillRef>
          <a:effectRef idx="3">
            <a:schemeClr val="accent2"/>
          </a:effectRef>
          <a:fontRef idx="minor">
            <a:schemeClr val="lt1"/>
          </a:fontRef>
        </p:style>
        <p:txBody>
          <a:bodyPr wrap="square" tIns="72000" anchor="ctr" anchorCtr="0">
            <a:spAutoFit/>
            <a:scene3d>
              <a:camera prst="orthographicFront"/>
              <a:lightRig rig="soft" dir="t">
                <a:rot lat="0" lon="0" rev="10800000"/>
              </a:lightRig>
            </a:scene3d>
            <a:sp3d>
              <a:bevelT w="27940" h="12700"/>
              <a:contourClr>
                <a:srgbClr val="DDDDDD"/>
              </a:contourClr>
            </a:sp3d>
          </a:bodyPr>
          <a:lstStyle/>
          <a:p>
            <a:pPr algn="ctr">
              <a:defRPr/>
            </a:pPr>
            <a:r>
              <a:rPr lang="en-US" altLang="ja-JP" sz="2000" b="1" spc="150" dirty="0">
                <a:ln w="11430"/>
                <a:solidFill>
                  <a:srgbClr val="F8F8F8"/>
                </a:solidFill>
                <a:effectLst>
                  <a:outerShdw blurRad="25400" algn="tl" rotWithShape="0">
                    <a:srgbClr val="000000">
                      <a:alpha val="43000"/>
                    </a:srgbClr>
                  </a:outerShdw>
                </a:effectLst>
                <a:latin typeface="メイリオ" pitchFamily="50" charset="-128"/>
                <a:ea typeface="メイリオ" pitchFamily="50" charset="-128"/>
                <a:cs typeface="メイリオ" pitchFamily="50" charset="-128"/>
              </a:rPr>
              <a:t>TEC-</a:t>
            </a:r>
            <a:r>
              <a:rPr lang="ja-JP" altLang="en-US" sz="2000" b="1" spc="150" dirty="0">
                <a:ln w="11430"/>
                <a:solidFill>
                  <a:srgbClr val="F8F8F8"/>
                </a:solidFill>
                <a:effectLst>
                  <a:outerShdw blurRad="25400" algn="tl" rotWithShape="0">
                    <a:srgbClr val="000000">
                      <a:alpha val="43000"/>
                    </a:srgbClr>
                  </a:outerShdw>
                </a:effectLst>
                <a:latin typeface="メイリオ" pitchFamily="50" charset="-128"/>
                <a:ea typeface="メイリオ" pitchFamily="50" charset="-128"/>
                <a:cs typeface="メイリオ" pitchFamily="50" charset="-128"/>
              </a:rPr>
              <a:t>ＦＯＲＣＥ</a:t>
            </a:r>
          </a:p>
        </p:txBody>
      </p:sp>
      <p:pic>
        <p:nvPicPr>
          <p:cNvPr id="13" name="図 12"/>
          <p:cNvPicPr>
            <a:picLocks noChangeAspect="1"/>
          </p:cNvPicPr>
          <p:nvPr/>
        </p:nvPicPr>
        <p:blipFill>
          <a:blip r:embed="rId12"/>
          <a:stretch>
            <a:fillRect/>
          </a:stretch>
        </p:blipFill>
        <p:spPr>
          <a:xfrm>
            <a:off x="6321537" y="6181472"/>
            <a:ext cx="1206372" cy="598242"/>
          </a:xfrm>
          <a:prstGeom prst="rect">
            <a:avLst/>
          </a:prstGeom>
        </p:spPr>
      </p:pic>
      <p:pic>
        <p:nvPicPr>
          <p:cNvPr id="67" name="図 66" descr="img_h1">
            <a:extLst>
              <a:ext uri="{FF2B5EF4-FFF2-40B4-BE49-F238E27FC236}">
                <a16:creationId xmlns:a16="http://schemas.microsoft.com/office/drawing/2014/main" id="{F3C74087-9E60-445B-8C7F-3D65A2B27B29}"/>
              </a:ext>
            </a:extLst>
          </p:cNvPr>
          <p:cNvPicPr/>
          <p:nvPr/>
        </p:nvPicPr>
        <p:blipFill>
          <a:blip r:embed="rId13" cstate="print"/>
          <a:srcRect/>
          <a:stretch>
            <a:fillRect/>
          </a:stretch>
        </p:blipFill>
        <p:spPr bwMode="auto">
          <a:xfrm>
            <a:off x="10042539" y="35657"/>
            <a:ext cx="2085311" cy="274643"/>
          </a:xfrm>
          <a:prstGeom prst="rect">
            <a:avLst/>
          </a:prstGeom>
          <a:noFill/>
          <a:ln w="9525">
            <a:noFill/>
            <a:miter lim="800000"/>
            <a:headEnd/>
            <a:tailEnd/>
          </a:ln>
        </p:spPr>
      </p:pic>
      <p:grpSp>
        <p:nvGrpSpPr>
          <p:cNvPr id="4" name="グループ化 53"/>
          <p:cNvGrpSpPr/>
          <p:nvPr/>
        </p:nvGrpSpPr>
        <p:grpSpPr>
          <a:xfrm>
            <a:off x="180276" y="2318767"/>
            <a:ext cx="617795" cy="400434"/>
            <a:chOff x="1547664" y="3781356"/>
            <a:chExt cx="1008112" cy="742447"/>
          </a:xfrm>
        </p:grpSpPr>
        <p:pic>
          <p:nvPicPr>
            <p:cNvPr id="55" name="Picture 2"/>
            <p:cNvPicPr>
              <a:picLocks noChangeAspect="1" noChangeArrowheads="1"/>
            </p:cNvPicPr>
            <p:nvPr/>
          </p:nvPicPr>
          <p:blipFill>
            <a:blip r:embed="rId14" cstate="print">
              <a:lum contrast="40000"/>
            </a:blip>
            <a:srcRect/>
            <a:stretch>
              <a:fillRect/>
            </a:stretch>
          </p:blipFill>
          <p:spPr bwMode="auto">
            <a:xfrm rot="5400000">
              <a:off x="1680496" y="3648524"/>
              <a:ext cx="742447" cy="1008112"/>
            </a:xfrm>
            <a:prstGeom prst="rect">
              <a:avLst/>
            </a:prstGeom>
            <a:noFill/>
            <a:ln w="9525">
              <a:noFill/>
              <a:miter lim="800000"/>
              <a:headEnd/>
              <a:tailEnd/>
            </a:ln>
          </p:spPr>
        </p:pic>
        <p:pic>
          <p:nvPicPr>
            <p:cNvPr id="56" name="Picture 4" descr="C:\Program Files\WinShot\WS000059.BMP"/>
            <p:cNvPicPr>
              <a:picLocks noChangeAspect="1" noChangeArrowheads="1"/>
            </p:cNvPicPr>
            <p:nvPr/>
          </p:nvPicPr>
          <p:blipFill>
            <a:blip r:embed="rId15" cstate="print"/>
            <a:srcRect/>
            <a:stretch>
              <a:fillRect/>
            </a:stretch>
          </p:blipFill>
          <p:spPr bwMode="auto">
            <a:xfrm>
              <a:off x="1619672" y="3861048"/>
              <a:ext cx="863251" cy="525789"/>
            </a:xfrm>
            <a:prstGeom prst="rect">
              <a:avLst/>
            </a:prstGeom>
            <a:noFill/>
            <a:ln>
              <a:solidFill>
                <a:schemeClr val="accent6">
                  <a:lumMod val="75000"/>
                </a:schemeClr>
              </a:solidFill>
            </a:ln>
            <a:effectLst>
              <a:outerShdw blurRad="50800" dist="38100" dir="2700000" sx="102000" sy="102000" algn="tl" rotWithShape="0">
                <a:prstClr val="black">
                  <a:alpha val="40000"/>
                </a:prstClr>
              </a:outerShdw>
            </a:effectLst>
          </p:spPr>
        </p:pic>
      </p:grpSp>
      <p:pic>
        <p:nvPicPr>
          <p:cNvPr id="73" name="図 72"/>
          <p:cNvPicPr>
            <a:picLocks noChangeAspect="1"/>
          </p:cNvPicPr>
          <p:nvPr/>
        </p:nvPicPr>
        <p:blipFill>
          <a:blip r:embed="rId16"/>
          <a:stretch>
            <a:fillRect/>
          </a:stretch>
        </p:blipFill>
        <p:spPr>
          <a:xfrm>
            <a:off x="2600646" y="680466"/>
            <a:ext cx="6209667" cy="4583580"/>
          </a:xfrm>
          <a:prstGeom prst="rect">
            <a:avLst/>
          </a:prstGeom>
        </p:spPr>
      </p:pic>
      <p:sp>
        <p:nvSpPr>
          <p:cNvPr id="81" name="Rectangle 2"/>
          <p:cNvSpPr txBox="1">
            <a:spLocks noChangeArrowheads="1"/>
          </p:cNvSpPr>
          <p:nvPr/>
        </p:nvSpPr>
        <p:spPr>
          <a:xfrm>
            <a:off x="2811108" y="2947014"/>
            <a:ext cx="6147789" cy="2097866"/>
          </a:xfrm>
          <a:prstGeom prst="ellipse">
            <a:avLst/>
          </a:prstGeom>
          <a:solidFill>
            <a:srgbClr val="FF0000">
              <a:alpha val="23000"/>
            </a:srgbClr>
          </a:solidFill>
          <a:ln>
            <a:noFill/>
          </a:ln>
          <a:effectLst>
            <a:softEdge rad="317500"/>
          </a:effectLst>
        </p:spPr>
        <p:txBody>
          <a:bodyPr>
            <a:noAutofit/>
          </a:bodyPr>
          <a:lstStyle/>
          <a:p>
            <a:pPr algn="ctr">
              <a:spcBef>
                <a:spcPct val="0"/>
              </a:spcBef>
              <a:defRPr/>
            </a:pPr>
            <a:endParaRPr lang="ja-JP" altLang="en-US" sz="4400" b="1" dirty="0">
              <a:ln w="17780" cmpd="sng">
                <a:solidFill>
                  <a:schemeClr val="accent1">
                    <a:tint val="3000"/>
                  </a:schemeClr>
                </a:solidFill>
                <a:prstDash val="solid"/>
                <a:miter lim="800000"/>
              </a:ln>
              <a:solidFill>
                <a:srgbClr val="002060"/>
              </a:solidFill>
              <a:effectLst>
                <a:outerShdw blurRad="55000" dist="50800" dir="5400000" algn="tl">
                  <a:srgbClr val="000000">
                    <a:alpha val="33000"/>
                  </a:srgbClr>
                </a:outerShdw>
              </a:effectLst>
              <a:latin typeface="メイリオ" pitchFamily="50" charset="-128"/>
              <a:ea typeface="メイリオ" pitchFamily="50" charset="-128"/>
              <a:cs typeface="メイリオ" pitchFamily="50" charset="-128"/>
            </a:endParaRPr>
          </a:p>
        </p:txBody>
      </p:sp>
      <p:sp>
        <p:nvSpPr>
          <p:cNvPr id="89" name="稲妻 88"/>
          <p:cNvSpPr/>
          <p:nvPr/>
        </p:nvSpPr>
        <p:spPr>
          <a:xfrm rot="4548362">
            <a:off x="6909805" y="704209"/>
            <a:ext cx="476282" cy="1191071"/>
          </a:xfrm>
          <a:prstGeom prst="lightningBolt">
            <a:avLst/>
          </a:prstGeom>
          <a:solidFill>
            <a:schemeClr val="accent2">
              <a:lumMod val="40000"/>
              <a:lumOff val="60000"/>
            </a:schemeClr>
          </a:solidFill>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6" name="図 105">
            <a:extLst>
              <a:ext uri="{FF2B5EF4-FFF2-40B4-BE49-F238E27FC236}">
                <a16:creationId xmlns:a16="http://schemas.microsoft.com/office/drawing/2014/main" id="{1BEBE762-C000-46A5-947B-5CE6F68557F4}"/>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8462" t="3191" b="7656"/>
          <a:stretch/>
        </p:blipFill>
        <p:spPr>
          <a:xfrm>
            <a:off x="8094678" y="3074359"/>
            <a:ext cx="1700608" cy="1104204"/>
          </a:xfrm>
          <a:prstGeom prst="rect">
            <a:avLst/>
          </a:prstGeom>
        </p:spPr>
      </p:pic>
      <p:sp>
        <p:nvSpPr>
          <p:cNvPr id="103" name="テキスト ボックス 102">
            <a:extLst>
              <a:ext uri="{FF2B5EF4-FFF2-40B4-BE49-F238E27FC236}">
                <a16:creationId xmlns:a16="http://schemas.microsoft.com/office/drawing/2014/main" id="{7C33ED81-4AFD-44B8-B60C-FDC37973F391}"/>
              </a:ext>
            </a:extLst>
          </p:cNvPr>
          <p:cNvSpPr txBox="1"/>
          <p:nvPr/>
        </p:nvSpPr>
        <p:spPr>
          <a:xfrm>
            <a:off x="5442303" y="3841025"/>
            <a:ext cx="3126368" cy="919401"/>
          </a:xfrm>
          <a:prstGeom prst="roundRect">
            <a:avLst/>
          </a:prstGeom>
          <a:solidFill>
            <a:srgbClr val="F1E5F1"/>
          </a:solidFill>
          <a:ln>
            <a:solidFill>
              <a:schemeClr val="accent1">
                <a:lumMod val="75000"/>
              </a:schemeClr>
            </a:solidFill>
          </a:ln>
        </p:spPr>
        <p:txBody>
          <a:bodyPr wrap="square" rtlCol="0">
            <a:spAutoFit/>
          </a:bodyPr>
          <a:lstStyle/>
          <a:p>
            <a:pPr algn="ctr"/>
            <a:r>
              <a:rPr lang="en-US" altLang="ja-JP" sz="2400" b="1" dirty="0">
                <a:solidFill>
                  <a:srgbClr val="FF0000"/>
                </a:solidFill>
                <a:latin typeface="Century" panose="02040604050505020304" pitchFamily="18" charset="0"/>
              </a:rPr>
              <a:t>VR</a:t>
            </a:r>
            <a:r>
              <a:rPr lang="ja-JP" altLang="en-US" sz="2400" b="1" dirty="0">
                <a:solidFill>
                  <a:srgbClr val="FF0000"/>
                </a:solidFill>
              </a:rPr>
              <a:t>技術等で全員が</a:t>
            </a:r>
            <a:endParaRPr lang="en-US" altLang="ja-JP" sz="2400" b="1" dirty="0">
              <a:solidFill>
                <a:srgbClr val="FF0000"/>
              </a:solidFill>
            </a:endParaRPr>
          </a:p>
          <a:p>
            <a:pPr algn="ctr"/>
            <a:r>
              <a:rPr lang="ja-JP" altLang="en-US" sz="2400" b="1" dirty="0">
                <a:solidFill>
                  <a:srgbClr val="FF0000"/>
                </a:solidFill>
              </a:rPr>
              <a:t>災害現場に集合</a:t>
            </a:r>
            <a:endParaRPr lang="en-US" altLang="ja-JP" sz="2400" b="1" dirty="0">
              <a:solidFill>
                <a:srgbClr val="FF0000"/>
              </a:solidFill>
            </a:endParaRPr>
          </a:p>
        </p:txBody>
      </p:sp>
      <p:sp>
        <p:nvSpPr>
          <p:cNvPr id="87" name="稲妻 86"/>
          <p:cNvSpPr/>
          <p:nvPr/>
        </p:nvSpPr>
        <p:spPr>
          <a:xfrm rot="18430188">
            <a:off x="2219636" y="2795768"/>
            <a:ext cx="522020" cy="928454"/>
          </a:xfrm>
          <a:prstGeom prst="lightningBolt">
            <a:avLst/>
          </a:prstGeom>
          <a:solidFill>
            <a:schemeClr val="accent2">
              <a:lumMod val="40000"/>
              <a:lumOff val="60000"/>
            </a:schemeClr>
          </a:solidFill>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2" name="図 81"/>
          <p:cNvPicPr>
            <a:picLocks noChangeAspect="1"/>
          </p:cNvPicPr>
          <p:nvPr/>
        </p:nvPicPr>
        <p:blipFill>
          <a:blip r:embed="rId18"/>
          <a:stretch>
            <a:fillRect/>
          </a:stretch>
        </p:blipFill>
        <p:spPr>
          <a:xfrm>
            <a:off x="9539047" y="1579137"/>
            <a:ext cx="2057367" cy="1088790"/>
          </a:xfrm>
          <a:prstGeom prst="rect">
            <a:avLst/>
          </a:prstGeom>
        </p:spPr>
      </p:pic>
      <p:sp>
        <p:nvSpPr>
          <p:cNvPr id="66" name="テキスト ボックス 65"/>
          <p:cNvSpPr txBox="1"/>
          <p:nvPr/>
        </p:nvSpPr>
        <p:spPr>
          <a:xfrm>
            <a:off x="9125753" y="802606"/>
            <a:ext cx="1441978" cy="734423"/>
          </a:xfrm>
          <a:prstGeom prst="rect">
            <a:avLst/>
          </a:prstGeom>
          <a:solidFill>
            <a:schemeClr val="accent1">
              <a:lumMod val="75000"/>
            </a:schemeClr>
          </a:solidFill>
        </p:spPr>
        <p:style>
          <a:lnRef idx="0">
            <a:schemeClr val="accent2"/>
          </a:lnRef>
          <a:fillRef idx="3">
            <a:schemeClr val="accent2"/>
          </a:fillRef>
          <a:effectRef idx="3">
            <a:schemeClr val="accent2"/>
          </a:effectRef>
          <a:fontRef idx="minor">
            <a:schemeClr val="lt1"/>
          </a:fontRef>
        </p:style>
        <p:txBody>
          <a:bodyPr wrap="square" tIns="72000" anchor="ctr" anchorCtr="0">
            <a:spAutoFit/>
            <a:scene3d>
              <a:camera prst="orthographicFront"/>
              <a:lightRig rig="soft" dir="t">
                <a:rot lat="0" lon="0" rev="10800000"/>
              </a:lightRig>
            </a:scene3d>
            <a:sp3d>
              <a:bevelT w="27940" h="12700"/>
              <a:contourClr>
                <a:srgbClr val="DDDDDD"/>
              </a:contourClr>
            </a:sp3d>
          </a:bodyPr>
          <a:lstStyle/>
          <a:p>
            <a:pPr algn="ctr">
              <a:defRPr/>
            </a:pPr>
            <a:r>
              <a:rPr lang="ja-JP" altLang="en-US" sz="2000" b="1" spc="150" dirty="0">
                <a:ln w="11430"/>
                <a:solidFill>
                  <a:srgbClr val="F8F8F8"/>
                </a:solidFill>
                <a:effectLst>
                  <a:outerShdw blurRad="25400" algn="tl" rotWithShape="0">
                    <a:srgbClr val="000000">
                      <a:alpha val="43000"/>
                    </a:srgbClr>
                  </a:outerShdw>
                </a:effectLst>
                <a:latin typeface="メイリオ" pitchFamily="50" charset="-128"/>
                <a:ea typeface="メイリオ" pitchFamily="50" charset="-128"/>
                <a:cs typeface="メイリオ" pitchFamily="50" charset="-128"/>
              </a:rPr>
              <a:t>本省</a:t>
            </a:r>
            <a:endParaRPr lang="en-US" altLang="ja-JP" sz="2000" b="1" spc="150" dirty="0">
              <a:ln w="11430"/>
              <a:solidFill>
                <a:srgbClr val="F8F8F8"/>
              </a:solidFill>
              <a:effectLst>
                <a:outerShdw blurRad="25400" algn="tl" rotWithShape="0">
                  <a:srgbClr val="000000">
                    <a:alpha val="43000"/>
                  </a:srgbClr>
                </a:outerShdw>
              </a:effectLst>
              <a:latin typeface="メイリオ" pitchFamily="50" charset="-128"/>
              <a:ea typeface="メイリオ" pitchFamily="50" charset="-128"/>
              <a:cs typeface="メイリオ" pitchFamily="50" charset="-128"/>
            </a:endParaRPr>
          </a:p>
          <a:p>
            <a:pPr algn="ctr">
              <a:defRPr/>
            </a:pPr>
            <a:r>
              <a:rPr lang="ja-JP" altLang="en-US" sz="2000" b="1" spc="150" dirty="0">
                <a:ln w="11430"/>
                <a:solidFill>
                  <a:srgbClr val="F8F8F8"/>
                </a:solidFill>
                <a:effectLst>
                  <a:outerShdw blurRad="25400" algn="tl" rotWithShape="0">
                    <a:srgbClr val="000000">
                      <a:alpha val="43000"/>
                    </a:srgbClr>
                  </a:outerShdw>
                </a:effectLst>
                <a:latin typeface="メイリオ" pitchFamily="50" charset="-128"/>
                <a:ea typeface="メイリオ" pitchFamily="50" charset="-128"/>
                <a:cs typeface="メイリオ" pitchFamily="50" charset="-128"/>
              </a:rPr>
              <a:t>災対本部</a:t>
            </a:r>
          </a:p>
        </p:txBody>
      </p:sp>
      <p:sp>
        <p:nvSpPr>
          <p:cNvPr id="94" name="テキスト ボックス 93"/>
          <p:cNvSpPr txBox="1"/>
          <p:nvPr/>
        </p:nvSpPr>
        <p:spPr>
          <a:xfrm>
            <a:off x="4936208" y="6342604"/>
            <a:ext cx="1157446" cy="426646"/>
          </a:xfrm>
          <a:prstGeom prst="rect">
            <a:avLst/>
          </a:prstGeom>
          <a:solidFill>
            <a:schemeClr val="accent1">
              <a:lumMod val="75000"/>
            </a:schemeClr>
          </a:solidFill>
        </p:spPr>
        <p:style>
          <a:lnRef idx="0">
            <a:schemeClr val="accent2"/>
          </a:lnRef>
          <a:fillRef idx="3">
            <a:schemeClr val="accent2"/>
          </a:fillRef>
          <a:effectRef idx="3">
            <a:schemeClr val="accent2"/>
          </a:effectRef>
          <a:fontRef idx="minor">
            <a:schemeClr val="lt1"/>
          </a:fontRef>
        </p:style>
        <p:txBody>
          <a:bodyPr wrap="square" tIns="72000" anchor="ctr" anchorCtr="0">
            <a:spAutoFit/>
            <a:scene3d>
              <a:camera prst="orthographicFront"/>
              <a:lightRig rig="soft" dir="t">
                <a:rot lat="0" lon="0" rev="10800000"/>
              </a:lightRig>
            </a:scene3d>
            <a:sp3d>
              <a:bevelT w="27940" h="12700"/>
              <a:contourClr>
                <a:srgbClr val="DDDDDD"/>
              </a:contourClr>
            </a:sp3d>
          </a:bodyPr>
          <a:lstStyle/>
          <a:p>
            <a:pPr algn="ctr">
              <a:defRPr/>
            </a:pPr>
            <a:r>
              <a:rPr lang="ja-JP" altLang="en-US" sz="2000" b="1" spc="150" dirty="0">
                <a:ln w="11430"/>
                <a:solidFill>
                  <a:srgbClr val="F8F8F8"/>
                </a:solidFill>
                <a:effectLst>
                  <a:outerShdw blurRad="25400" algn="tl" rotWithShape="0">
                    <a:srgbClr val="000000">
                      <a:alpha val="43000"/>
                    </a:srgbClr>
                  </a:outerShdw>
                </a:effectLst>
                <a:latin typeface="メイリオ" pitchFamily="50" charset="-128"/>
                <a:ea typeface="メイリオ" pitchFamily="50" charset="-128"/>
                <a:cs typeface="メイリオ" pitchFamily="50" charset="-128"/>
              </a:rPr>
              <a:t>自治体</a:t>
            </a:r>
          </a:p>
        </p:txBody>
      </p:sp>
      <p:sp>
        <p:nvSpPr>
          <p:cNvPr id="95" name="テキスト ボックス 94"/>
          <p:cNvSpPr txBox="1"/>
          <p:nvPr/>
        </p:nvSpPr>
        <p:spPr>
          <a:xfrm>
            <a:off x="7957767" y="5895488"/>
            <a:ext cx="1225963" cy="426646"/>
          </a:xfrm>
          <a:prstGeom prst="rect">
            <a:avLst/>
          </a:prstGeom>
          <a:solidFill>
            <a:schemeClr val="accent1">
              <a:lumMod val="75000"/>
            </a:schemeClr>
          </a:solidFill>
        </p:spPr>
        <p:style>
          <a:lnRef idx="0">
            <a:schemeClr val="accent2"/>
          </a:lnRef>
          <a:fillRef idx="3">
            <a:schemeClr val="accent2"/>
          </a:fillRef>
          <a:effectRef idx="3">
            <a:schemeClr val="accent2"/>
          </a:effectRef>
          <a:fontRef idx="minor">
            <a:schemeClr val="lt1"/>
          </a:fontRef>
        </p:style>
        <p:txBody>
          <a:bodyPr wrap="square" tIns="72000" anchor="ctr" anchorCtr="0">
            <a:spAutoFit/>
            <a:scene3d>
              <a:camera prst="orthographicFront"/>
              <a:lightRig rig="soft" dir="t">
                <a:rot lat="0" lon="0" rev="10800000"/>
              </a:lightRig>
            </a:scene3d>
            <a:sp3d>
              <a:bevelT w="27940" h="12700"/>
              <a:contourClr>
                <a:srgbClr val="DDDDDD"/>
              </a:contourClr>
            </a:sp3d>
          </a:bodyPr>
          <a:lstStyle/>
          <a:p>
            <a:pPr algn="ctr">
              <a:defRPr/>
            </a:pPr>
            <a:r>
              <a:rPr lang="en-US" altLang="ja-JP" sz="2000" b="1" spc="150" dirty="0">
                <a:ln w="11430"/>
                <a:solidFill>
                  <a:srgbClr val="F8F8F8"/>
                </a:solidFill>
                <a:effectLst>
                  <a:outerShdw blurRad="25400" algn="tl" rotWithShape="0">
                    <a:srgbClr val="000000">
                      <a:alpha val="43000"/>
                    </a:srgbClr>
                  </a:outerShdw>
                </a:effectLst>
                <a:latin typeface="メイリオ" pitchFamily="50" charset="-128"/>
                <a:ea typeface="メイリオ" pitchFamily="50" charset="-128"/>
                <a:cs typeface="メイリオ" pitchFamily="50" charset="-128"/>
              </a:rPr>
              <a:t>SIP4D</a:t>
            </a:r>
            <a:endParaRPr lang="ja-JP" altLang="en-US" sz="2000" b="1" spc="150" dirty="0">
              <a:ln w="11430"/>
              <a:solidFill>
                <a:srgbClr val="F8F8F8"/>
              </a:solidFill>
              <a:effectLst>
                <a:outerShdw blurRad="25400" algn="tl" rotWithShape="0">
                  <a:srgbClr val="000000">
                    <a:alpha val="43000"/>
                  </a:srgbClr>
                </a:outerShdw>
              </a:effectLst>
              <a:latin typeface="メイリオ" pitchFamily="50" charset="-128"/>
              <a:ea typeface="メイリオ" pitchFamily="50" charset="-128"/>
              <a:cs typeface="メイリオ" pitchFamily="50" charset="-128"/>
            </a:endParaRPr>
          </a:p>
        </p:txBody>
      </p:sp>
      <p:sp>
        <p:nvSpPr>
          <p:cNvPr id="96" name="テキスト ボックス 95"/>
          <p:cNvSpPr txBox="1"/>
          <p:nvPr/>
        </p:nvSpPr>
        <p:spPr>
          <a:xfrm>
            <a:off x="6738514" y="6361516"/>
            <a:ext cx="1157446" cy="426646"/>
          </a:xfrm>
          <a:prstGeom prst="rect">
            <a:avLst/>
          </a:prstGeom>
          <a:solidFill>
            <a:schemeClr val="accent1">
              <a:lumMod val="75000"/>
            </a:schemeClr>
          </a:solidFill>
        </p:spPr>
        <p:style>
          <a:lnRef idx="0">
            <a:schemeClr val="accent2"/>
          </a:lnRef>
          <a:fillRef idx="3">
            <a:schemeClr val="accent2"/>
          </a:fillRef>
          <a:effectRef idx="3">
            <a:schemeClr val="accent2"/>
          </a:effectRef>
          <a:fontRef idx="minor">
            <a:schemeClr val="lt1"/>
          </a:fontRef>
        </p:style>
        <p:txBody>
          <a:bodyPr wrap="square" tIns="72000" anchor="ctr" anchorCtr="0">
            <a:spAutoFit/>
            <a:scene3d>
              <a:camera prst="orthographicFront"/>
              <a:lightRig rig="soft" dir="t">
                <a:rot lat="0" lon="0" rev="10800000"/>
              </a:lightRig>
            </a:scene3d>
            <a:sp3d>
              <a:bevelT w="27940" h="12700"/>
              <a:contourClr>
                <a:srgbClr val="DDDDDD"/>
              </a:contourClr>
            </a:sp3d>
          </a:bodyPr>
          <a:lstStyle/>
          <a:p>
            <a:pPr algn="ctr">
              <a:defRPr/>
            </a:pPr>
            <a:r>
              <a:rPr lang="ja-JP" altLang="en-US" sz="2000" b="1" spc="150" dirty="0">
                <a:ln w="11430"/>
                <a:solidFill>
                  <a:srgbClr val="F8F8F8"/>
                </a:solidFill>
                <a:effectLst>
                  <a:outerShdw blurRad="25400" algn="tl" rotWithShape="0">
                    <a:srgbClr val="000000">
                      <a:alpha val="43000"/>
                    </a:srgbClr>
                  </a:outerShdw>
                </a:effectLst>
                <a:latin typeface="メイリオ" pitchFamily="50" charset="-128"/>
                <a:ea typeface="メイリオ" pitchFamily="50" charset="-128"/>
                <a:cs typeface="メイリオ" pitchFamily="50" charset="-128"/>
              </a:rPr>
              <a:t>気象庁</a:t>
            </a:r>
          </a:p>
        </p:txBody>
      </p:sp>
      <p:pic>
        <p:nvPicPr>
          <p:cNvPr id="10" name="図 9"/>
          <p:cNvPicPr>
            <a:picLocks noChangeAspect="1"/>
          </p:cNvPicPr>
          <p:nvPr/>
        </p:nvPicPr>
        <p:blipFill>
          <a:blip r:embed="rId19"/>
          <a:stretch>
            <a:fillRect/>
          </a:stretch>
        </p:blipFill>
        <p:spPr>
          <a:xfrm>
            <a:off x="7999506" y="5265246"/>
            <a:ext cx="917740" cy="454698"/>
          </a:xfrm>
          <a:prstGeom prst="rect">
            <a:avLst/>
          </a:prstGeom>
        </p:spPr>
      </p:pic>
      <p:pic>
        <p:nvPicPr>
          <p:cNvPr id="63" name="図 62"/>
          <p:cNvPicPr>
            <a:picLocks noChangeAspect="1"/>
          </p:cNvPicPr>
          <p:nvPr/>
        </p:nvPicPr>
        <p:blipFill>
          <a:blip r:embed="rId20"/>
          <a:stretch>
            <a:fillRect/>
          </a:stretch>
        </p:blipFill>
        <p:spPr>
          <a:xfrm>
            <a:off x="2669560" y="971773"/>
            <a:ext cx="1674068" cy="1194136"/>
          </a:xfrm>
          <a:prstGeom prst="rect">
            <a:avLst/>
          </a:prstGeom>
        </p:spPr>
      </p:pic>
      <p:sp>
        <p:nvSpPr>
          <p:cNvPr id="92" name="稲妻 91"/>
          <p:cNvSpPr/>
          <p:nvPr/>
        </p:nvSpPr>
        <p:spPr>
          <a:xfrm rot="5926447">
            <a:off x="7874622" y="1802737"/>
            <a:ext cx="522020" cy="1170591"/>
          </a:xfrm>
          <a:prstGeom prst="lightningBolt">
            <a:avLst/>
          </a:prstGeom>
          <a:solidFill>
            <a:schemeClr val="accent2">
              <a:lumMod val="40000"/>
              <a:lumOff val="60000"/>
            </a:schemeClr>
          </a:solidFill>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1" name="稲妻 100"/>
          <p:cNvSpPr/>
          <p:nvPr/>
        </p:nvSpPr>
        <p:spPr>
          <a:xfrm rot="5400000">
            <a:off x="8781299" y="3744400"/>
            <a:ext cx="409002" cy="2179681"/>
          </a:xfrm>
          <a:prstGeom prst="lightningBolt">
            <a:avLst/>
          </a:prstGeom>
          <a:solidFill>
            <a:schemeClr val="accent2">
              <a:lumMod val="40000"/>
              <a:lumOff val="60000"/>
            </a:schemeClr>
          </a:solidFill>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2" name="テキスト ボックス 121"/>
          <p:cNvSpPr txBox="1"/>
          <p:nvPr/>
        </p:nvSpPr>
        <p:spPr>
          <a:xfrm>
            <a:off x="2220624" y="731454"/>
            <a:ext cx="1354749" cy="734423"/>
          </a:xfrm>
          <a:prstGeom prst="rect">
            <a:avLst/>
          </a:prstGeom>
          <a:solidFill>
            <a:schemeClr val="accent1">
              <a:lumMod val="75000"/>
            </a:schemeClr>
          </a:solidFill>
        </p:spPr>
        <p:style>
          <a:lnRef idx="0">
            <a:schemeClr val="accent2"/>
          </a:lnRef>
          <a:fillRef idx="3">
            <a:schemeClr val="accent2"/>
          </a:fillRef>
          <a:effectRef idx="3">
            <a:schemeClr val="accent2"/>
          </a:effectRef>
          <a:fontRef idx="minor">
            <a:schemeClr val="lt1"/>
          </a:fontRef>
        </p:style>
        <p:txBody>
          <a:bodyPr wrap="square" tIns="72000" anchor="ctr" anchorCtr="0">
            <a:spAutoFit/>
            <a:scene3d>
              <a:camera prst="orthographicFront"/>
              <a:lightRig rig="soft" dir="t">
                <a:rot lat="0" lon="0" rev="10800000"/>
              </a:lightRig>
            </a:scene3d>
            <a:sp3d>
              <a:bevelT w="27940" h="12700"/>
              <a:contourClr>
                <a:srgbClr val="DDDDDD"/>
              </a:contourClr>
            </a:sp3d>
          </a:bodyPr>
          <a:lstStyle/>
          <a:p>
            <a:pPr algn="ctr">
              <a:defRPr/>
            </a:pPr>
            <a:r>
              <a:rPr lang="ja-JP" altLang="en-US" sz="2000" b="1" spc="150" dirty="0">
                <a:ln w="11430"/>
                <a:solidFill>
                  <a:srgbClr val="F8F8F8"/>
                </a:solidFill>
                <a:effectLst>
                  <a:outerShdw blurRad="25400" algn="tl" rotWithShape="0">
                    <a:srgbClr val="000000">
                      <a:alpha val="43000"/>
                    </a:srgbClr>
                  </a:outerShdw>
                </a:effectLst>
                <a:latin typeface="メイリオ" pitchFamily="50" charset="-128"/>
                <a:ea typeface="メイリオ" pitchFamily="50" charset="-128"/>
                <a:cs typeface="メイリオ" pitchFamily="50" charset="-128"/>
              </a:rPr>
              <a:t>整備局</a:t>
            </a:r>
            <a:endParaRPr lang="en-US" altLang="ja-JP" sz="2000" b="1" spc="150" dirty="0">
              <a:ln w="11430"/>
              <a:solidFill>
                <a:srgbClr val="F8F8F8"/>
              </a:solidFill>
              <a:effectLst>
                <a:outerShdw blurRad="25400" algn="tl" rotWithShape="0">
                  <a:srgbClr val="000000">
                    <a:alpha val="43000"/>
                  </a:srgbClr>
                </a:outerShdw>
              </a:effectLst>
              <a:latin typeface="メイリオ" pitchFamily="50" charset="-128"/>
              <a:ea typeface="メイリオ" pitchFamily="50" charset="-128"/>
              <a:cs typeface="メイリオ" pitchFamily="50" charset="-128"/>
            </a:endParaRPr>
          </a:p>
          <a:p>
            <a:pPr algn="ctr">
              <a:defRPr/>
            </a:pPr>
            <a:r>
              <a:rPr lang="ja-JP" altLang="en-US" sz="2000" b="1" spc="150" dirty="0">
                <a:ln w="11430"/>
                <a:solidFill>
                  <a:srgbClr val="F8F8F8"/>
                </a:solidFill>
                <a:effectLst>
                  <a:outerShdw blurRad="25400" algn="tl" rotWithShape="0">
                    <a:srgbClr val="000000">
                      <a:alpha val="43000"/>
                    </a:srgbClr>
                  </a:outerShdw>
                </a:effectLst>
                <a:latin typeface="メイリオ" pitchFamily="50" charset="-128"/>
                <a:ea typeface="メイリオ" pitchFamily="50" charset="-128"/>
                <a:cs typeface="メイリオ" pitchFamily="50" charset="-128"/>
              </a:rPr>
              <a:t>災対本部</a:t>
            </a:r>
          </a:p>
        </p:txBody>
      </p:sp>
      <p:sp>
        <p:nvSpPr>
          <p:cNvPr id="71" name="正方形/長方形 81"/>
          <p:cNvSpPr>
            <a:spLocks noChangeArrowheads="1"/>
          </p:cNvSpPr>
          <p:nvPr/>
        </p:nvSpPr>
        <p:spPr bwMode="auto">
          <a:xfrm>
            <a:off x="2134389" y="4852301"/>
            <a:ext cx="5353002" cy="715089"/>
          </a:xfrm>
          <a:prstGeom prst="roundRect">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w="9525">
            <a:solidFill>
              <a:srgbClr val="002060"/>
            </a:solidFill>
            <a:miter lim="800000"/>
            <a:headEnd/>
            <a:tailEnd/>
          </a:ln>
          <a:effectLst>
            <a:outerShdw blurRad="50800" dist="38100" dir="2700000" algn="tl" rotWithShape="0">
              <a:prstClr val="black">
                <a:alpha val="40000"/>
              </a:prstClr>
            </a:outerShdw>
          </a:effectLst>
        </p:spPr>
        <p:txBody>
          <a:bodyPr wrap="square">
            <a:spAutoFit/>
          </a:bodyPr>
          <a:lstStyle/>
          <a:p>
            <a:pPr algn="ctr"/>
            <a:r>
              <a:rPr lang="ja-JP" altLang="en-US" sz="3600" b="1" dirty="0">
                <a:solidFill>
                  <a:srgbClr val="002060"/>
                </a:solidFill>
                <a:latin typeface="HGｺﾞｼｯｸM" pitchFamily="49" charset="-128"/>
                <a:ea typeface="HGｺﾞｼｯｸM" pitchFamily="49" charset="-128"/>
              </a:rPr>
              <a:t>ハブ機能</a:t>
            </a:r>
          </a:p>
        </p:txBody>
      </p:sp>
      <p:sp>
        <p:nvSpPr>
          <p:cNvPr id="97" name="稲妻 96"/>
          <p:cNvSpPr/>
          <p:nvPr/>
        </p:nvSpPr>
        <p:spPr>
          <a:xfrm rot="10800000">
            <a:off x="5286088" y="5658614"/>
            <a:ext cx="362060" cy="615228"/>
          </a:xfrm>
          <a:prstGeom prst="lightningBolt">
            <a:avLst/>
          </a:prstGeom>
          <a:solidFill>
            <a:schemeClr val="accent2">
              <a:lumMod val="40000"/>
              <a:lumOff val="60000"/>
            </a:schemeClr>
          </a:solidFill>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 name="稲妻 97"/>
          <p:cNvSpPr/>
          <p:nvPr/>
        </p:nvSpPr>
        <p:spPr>
          <a:xfrm rot="8569430">
            <a:off x="7302279" y="5456286"/>
            <a:ext cx="362060" cy="712588"/>
          </a:xfrm>
          <a:prstGeom prst="lightningBolt">
            <a:avLst/>
          </a:prstGeom>
          <a:solidFill>
            <a:schemeClr val="accent2">
              <a:lumMod val="40000"/>
              <a:lumOff val="60000"/>
            </a:schemeClr>
          </a:solidFill>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9" name="稲妻 98"/>
          <p:cNvSpPr/>
          <p:nvPr/>
        </p:nvSpPr>
        <p:spPr>
          <a:xfrm rot="6940441">
            <a:off x="7449943" y="5078760"/>
            <a:ext cx="362060" cy="615228"/>
          </a:xfrm>
          <a:prstGeom prst="lightningBolt">
            <a:avLst/>
          </a:prstGeom>
          <a:solidFill>
            <a:schemeClr val="accent2">
              <a:lumMod val="40000"/>
              <a:lumOff val="60000"/>
            </a:schemeClr>
          </a:solidFill>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0" name="稲妻 99"/>
          <p:cNvSpPr/>
          <p:nvPr/>
        </p:nvSpPr>
        <p:spPr>
          <a:xfrm rot="10233920">
            <a:off x="6160868" y="5608079"/>
            <a:ext cx="362060" cy="615228"/>
          </a:xfrm>
          <a:prstGeom prst="lightningBolt">
            <a:avLst/>
          </a:prstGeom>
          <a:solidFill>
            <a:schemeClr val="accent2">
              <a:lumMod val="40000"/>
              <a:lumOff val="60000"/>
            </a:schemeClr>
          </a:solidFill>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稲妻 8"/>
          <p:cNvSpPr/>
          <p:nvPr/>
        </p:nvSpPr>
        <p:spPr>
          <a:xfrm rot="21296702">
            <a:off x="4020920" y="868286"/>
            <a:ext cx="770035" cy="814438"/>
          </a:xfrm>
          <a:prstGeom prst="lightningBolt">
            <a:avLst/>
          </a:prstGeom>
          <a:solidFill>
            <a:schemeClr val="accent2">
              <a:lumMod val="40000"/>
              <a:lumOff val="60000"/>
            </a:schemeClr>
          </a:solidFill>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テキスト ボックス 68"/>
          <p:cNvSpPr txBox="1"/>
          <p:nvPr/>
        </p:nvSpPr>
        <p:spPr>
          <a:xfrm>
            <a:off x="67676" y="5699157"/>
            <a:ext cx="3762705" cy="1103755"/>
          </a:xfrm>
          <a:prstGeom prst="wedgeRectCallout">
            <a:avLst>
              <a:gd name="adj1" fmla="val 21056"/>
              <a:gd name="adj2" fmla="val -69397"/>
            </a:avLst>
          </a:prstGeom>
        </p:spPr>
        <p:style>
          <a:lnRef idx="0">
            <a:schemeClr val="accent2"/>
          </a:lnRef>
          <a:fillRef idx="3">
            <a:schemeClr val="accent2"/>
          </a:fillRef>
          <a:effectRef idx="3">
            <a:schemeClr val="accent2"/>
          </a:effectRef>
          <a:fontRef idx="minor">
            <a:schemeClr val="lt1"/>
          </a:fontRef>
        </p:style>
        <p:txBody>
          <a:bodyPr wrap="square" tIns="72000" anchor="ctr" anchorCtr="0">
            <a:spAutoFit/>
            <a:scene3d>
              <a:camera prst="orthographicFront"/>
              <a:lightRig rig="soft" dir="t">
                <a:rot lat="0" lon="0" rev="10800000"/>
              </a:lightRig>
            </a:scene3d>
            <a:sp3d>
              <a:bevelT w="27940" h="12700"/>
              <a:contourClr>
                <a:srgbClr val="DDDDDD"/>
              </a:contourClr>
            </a:sp3d>
          </a:bodyPr>
          <a:lstStyle/>
          <a:p>
            <a:pPr>
              <a:defRPr/>
            </a:pPr>
            <a:r>
              <a:rPr lang="ja-JP" altLang="en-US" sz="1600" b="1" spc="150" dirty="0">
                <a:ln w="11430"/>
                <a:solidFill>
                  <a:srgbClr val="F8F8F8"/>
                </a:solidFill>
                <a:effectLst>
                  <a:outerShdw blurRad="25400" algn="tl" rotWithShape="0">
                    <a:srgbClr val="000000">
                      <a:alpha val="43000"/>
                    </a:srgbClr>
                  </a:outerShdw>
                </a:effectLst>
                <a:latin typeface="メイリオ" pitchFamily="50" charset="-128"/>
                <a:ea typeface="メイリオ" pitchFamily="50" charset="-128"/>
                <a:cs typeface="メイリオ" pitchFamily="50" charset="-128"/>
              </a:rPr>
              <a:t>・災害現場情報を通信で収集</a:t>
            </a:r>
            <a:endParaRPr lang="en-US" altLang="ja-JP" sz="1600" b="1" spc="150" dirty="0">
              <a:ln w="11430"/>
              <a:solidFill>
                <a:srgbClr val="F8F8F8"/>
              </a:solidFill>
              <a:effectLst>
                <a:outerShdw blurRad="25400" algn="tl" rotWithShape="0">
                  <a:srgbClr val="000000">
                    <a:alpha val="43000"/>
                  </a:srgbClr>
                </a:outerShdw>
              </a:effectLst>
              <a:latin typeface="メイリオ" pitchFamily="50" charset="-128"/>
              <a:ea typeface="メイリオ" pitchFamily="50" charset="-128"/>
              <a:cs typeface="メイリオ" pitchFamily="50" charset="-128"/>
            </a:endParaRPr>
          </a:p>
          <a:p>
            <a:pPr>
              <a:defRPr/>
            </a:pPr>
            <a:r>
              <a:rPr lang="ja-JP" altLang="en-US" sz="1600" b="1" spc="150" dirty="0">
                <a:ln w="11430"/>
                <a:solidFill>
                  <a:srgbClr val="F8F8F8"/>
                </a:solidFill>
                <a:effectLst>
                  <a:outerShdw blurRad="25400" algn="tl" rotWithShape="0">
                    <a:srgbClr val="000000">
                      <a:alpha val="43000"/>
                    </a:srgbClr>
                  </a:outerShdw>
                </a:effectLst>
                <a:latin typeface="メイリオ" pitchFamily="50" charset="-128"/>
                <a:ea typeface="メイリオ" pitchFamily="50" charset="-128"/>
                <a:cs typeface="メイリオ" pitchFamily="50" charset="-128"/>
              </a:rPr>
              <a:t>・クラウド環境でどこでも視聴可</a:t>
            </a:r>
            <a:endParaRPr lang="en-US" altLang="ja-JP" sz="1600" b="1" spc="150" dirty="0">
              <a:ln w="11430"/>
              <a:solidFill>
                <a:srgbClr val="F8F8F8"/>
              </a:solidFill>
              <a:effectLst>
                <a:outerShdw blurRad="25400" algn="tl" rotWithShape="0">
                  <a:srgbClr val="000000">
                    <a:alpha val="43000"/>
                  </a:srgbClr>
                </a:outerShdw>
              </a:effectLst>
              <a:latin typeface="メイリオ" pitchFamily="50" charset="-128"/>
              <a:ea typeface="メイリオ" pitchFamily="50" charset="-128"/>
              <a:cs typeface="メイリオ" pitchFamily="50" charset="-128"/>
            </a:endParaRPr>
          </a:p>
          <a:p>
            <a:pPr>
              <a:defRPr/>
            </a:pPr>
            <a:r>
              <a:rPr lang="ja-JP" altLang="en-US" sz="1600" b="1" spc="150" dirty="0">
                <a:ln w="11430"/>
                <a:solidFill>
                  <a:srgbClr val="F8F8F8"/>
                </a:solidFill>
                <a:effectLst>
                  <a:outerShdw blurRad="25400" algn="tl" rotWithShape="0">
                    <a:srgbClr val="000000">
                      <a:alpha val="43000"/>
                    </a:srgbClr>
                  </a:outerShdw>
                </a:effectLst>
                <a:latin typeface="メイリオ" pitchFamily="50" charset="-128"/>
                <a:ea typeface="メイリオ" pitchFamily="50" charset="-128"/>
                <a:cs typeface="メイリオ" pitchFamily="50" charset="-128"/>
              </a:rPr>
              <a:t>・災害現場のＶＲ，</a:t>
            </a:r>
            <a:r>
              <a:rPr lang="en-US" altLang="ja-JP" sz="1600" b="1" spc="150" dirty="0">
                <a:ln w="11430"/>
                <a:solidFill>
                  <a:srgbClr val="F8F8F8"/>
                </a:solidFill>
                <a:effectLst>
                  <a:outerShdw blurRad="25400" algn="tl" rotWithShape="0">
                    <a:srgbClr val="000000">
                      <a:alpha val="43000"/>
                    </a:srgbClr>
                  </a:outerShdw>
                </a:effectLst>
                <a:latin typeface="メイリオ" pitchFamily="50" charset="-128"/>
                <a:ea typeface="メイリオ" pitchFamily="50" charset="-128"/>
                <a:cs typeface="メイリオ" pitchFamily="50" charset="-128"/>
              </a:rPr>
              <a:t>360°</a:t>
            </a:r>
            <a:r>
              <a:rPr lang="ja-JP" altLang="en-US" sz="1600" b="1" spc="150" dirty="0">
                <a:ln w="11430"/>
                <a:solidFill>
                  <a:srgbClr val="F8F8F8"/>
                </a:solidFill>
                <a:effectLst>
                  <a:outerShdw blurRad="25400" algn="tl" rotWithShape="0">
                    <a:srgbClr val="000000">
                      <a:alpha val="43000"/>
                    </a:srgbClr>
                  </a:outerShdw>
                </a:effectLst>
                <a:latin typeface="メイリオ" pitchFamily="50" charset="-128"/>
                <a:ea typeface="メイリオ" pitchFamily="50" charset="-128"/>
                <a:cs typeface="メイリオ" pitchFamily="50" charset="-128"/>
              </a:rPr>
              <a:t>映像をク</a:t>
            </a:r>
            <a:endParaRPr lang="en-US" altLang="ja-JP" sz="1600" b="1" spc="150" dirty="0">
              <a:ln w="11430"/>
              <a:solidFill>
                <a:srgbClr val="F8F8F8"/>
              </a:solidFill>
              <a:effectLst>
                <a:outerShdw blurRad="25400" algn="tl" rotWithShape="0">
                  <a:srgbClr val="000000">
                    <a:alpha val="43000"/>
                  </a:srgbClr>
                </a:outerShdw>
              </a:effectLst>
              <a:latin typeface="メイリオ" pitchFamily="50" charset="-128"/>
              <a:ea typeface="メイリオ" pitchFamily="50" charset="-128"/>
              <a:cs typeface="メイリオ" pitchFamily="50" charset="-128"/>
            </a:endParaRPr>
          </a:p>
          <a:p>
            <a:pPr>
              <a:defRPr/>
            </a:pPr>
            <a:r>
              <a:rPr lang="ja-JP" altLang="en-US" sz="1600" b="1" spc="150" dirty="0">
                <a:ln w="11430"/>
                <a:solidFill>
                  <a:srgbClr val="F8F8F8"/>
                </a:solidFill>
                <a:effectLst>
                  <a:outerShdw blurRad="25400" algn="tl" rotWithShape="0">
                    <a:srgbClr val="000000">
                      <a:alpha val="43000"/>
                    </a:srgbClr>
                  </a:outerShdw>
                </a:effectLst>
                <a:latin typeface="メイリオ" pitchFamily="50" charset="-128"/>
                <a:ea typeface="メイリオ" pitchFamily="50" charset="-128"/>
                <a:cs typeface="メイリオ" pitchFamily="50" charset="-128"/>
              </a:rPr>
              <a:t>　ラウド環境で再現</a:t>
            </a:r>
          </a:p>
        </p:txBody>
      </p:sp>
      <p:pic>
        <p:nvPicPr>
          <p:cNvPr id="54" name="図 53"/>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773579" y="3437309"/>
            <a:ext cx="633976" cy="633976"/>
          </a:xfrm>
          <a:prstGeom prst="rect">
            <a:avLst/>
          </a:prstGeom>
        </p:spPr>
      </p:pic>
      <p:pic>
        <p:nvPicPr>
          <p:cNvPr id="58" name="図 57"/>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811790" y="776114"/>
            <a:ext cx="587209" cy="587209"/>
          </a:xfrm>
          <a:prstGeom prst="rect">
            <a:avLst/>
          </a:prstGeom>
        </p:spPr>
      </p:pic>
      <p:pic>
        <p:nvPicPr>
          <p:cNvPr id="61" name="図 60"/>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8838533" y="2245476"/>
            <a:ext cx="558640" cy="558640"/>
          </a:xfrm>
          <a:prstGeom prst="rect">
            <a:avLst/>
          </a:prstGeom>
        </p:spPr>
      </p:pic>
      <p:pic>
        <p:nvPicPr>
          <p:cNvPr id="62" name="図 61"/>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138707" y="2165910"/>
            <a:ext cx="638206" cy="638206"/>
          </a:xfrm>
          <a:prstGeom prst="rect">
            <a:avLst/>
          </a:prstGeom>
        </p:spPr>
      </p:pic>
      <p:pic>
        <p:nvPicPr>
          <p:cNvPr id="64" name="図 63"/>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449243" y="2718252"/>
            <a:ext cx="567274" cy="567274"/>
          </a:xfrm>
          <a:prstGeom prst="rect">
            <a:avLst/>
          </a:prstGeom>
        </p:spPr>
      </p:pic>
      <p:pic>
        <p:nvPicPr>
          <p:cNvPr id="65" name="図 64"/>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8307874" y="1441243"/>
            <a:ext cx="600028" cy="600028"/>
          </a:xfrm>
          <a:prstGeom prst="rect">
            <a:avLst/>
          </a:prstGeom>
        </p:spPr>
      </p:pic>
      <p:sp>
        <p:nvSpPr>
          <p:cNvPr id="53" name="テキスト ボックス 52"/>
          <p:cNvSpPr txBox="1"/>
          <p:nvPr/>
        </p:nvSpPr>
        <p:spPr>
          <a:xfrm>
            <a:off x="109875" y="4136899"/>
            <a:ext cx="1933018" cy="734423"/>
          </a:xfrm>
          <a:prstGeom prst="rect">
            <a:avLst/>
          </a:prstGeom>
          <a:solidFill>
            <a:schemeClr val="accent1">
              <a:lumMod val="75000"/>
            </a:schemeClr>
          </a:solidFill>
        </p:spPr>
        <p:style>
          <a:lnRef idx="0">
            <a:schemeClr val="accent2"/>
          </a:lnRef>
          <a:fillRef idx="3">
            <a:schemeClr val="accent2"/>
          </a:fillRef>
          <a:effectRef idx="3">
            <a:schemeClr val="accent2"/>
          </a:effectRef>
          <a:fontRef idx="minor">
            <a:schemeClr val="lt1"/>
          </a:fontRef>
        </p:style>
        <p:txBody>
          <a:bodyPr wrap="square" tIns="72000" anchor="ctr" anchorCtr="0">
            <a:spAutoFit/>
            <a:scene3d>
              <a:camera prst="orthographicFront"/>
              <a:lightRig rig="soft" dir="t">
                <a:rot lat="0" lon="0" rev="10800000"/>
              </a:lightRig>
            </a:scene3d>
            <a:sp3d>
              <a:bevelT w="27940" h="12700"/>
              <a:contourClr>
                <a:srgbClr val="DDDDDD"/>
              </a:contourClr>
            </a:sp3d>
          </a:bodyPr>
          <a:lstStyle/>
          <a:p>
            <a:pPr algn="ctr">
              <a:defRPr/>
            </a:pPr>
            <a:r>
              <a:rPr lang="ja-JP" altLang="en-US" sz="2000" b="1" spc="150" dirty="0">
                <a:ln w="11430"/>
                <a:solidFill>
                  <a:srgbClr val="F8F8F8"/>
                </a:solidFill>
                <a:effectLst>
                  <a:outerShdw blurRad="25400" algn="tl" rotWithShape="0">
                    <a:srgbClr val="000000">
                      <a:alpha val="43000"/>
                    </a:srgbClr>
                  </a:outerShdw>
                </a:effectLst>
                <a:latin typeface="メイリオ" pitchFamily="50" charset="-128"/>
                <a:ea typeface="メイリオ" pitchFamily="50" charset="-128"/>
                <a:cs typeface="メイリオ" pitchFamily="50" charset="-128"/>
              </a:rPr>
              <a:t>地方自治体</a:t>
            </a:r>
            <a:endParaRPr lang="en-US" altLang="ja-JP" sz="2000" b="1" spc="150" dirty="0">
              <a:ln w="11430"/>
              <a:solidFill>
                <a:srgbClr val="F8F8F8"/>
              </a:solidFill>
              <a:effectLst>
                <a:outerShdw blurRad="25400" algn="tl" rotWithShape="0">
                  <a:srgbClr val="000000">
                    <a:alpha val="43000"/>
                  </a:srgbClr>
                </a:outerShdw>
              </a:effectLst>
              <a:latin typeface="メイリオ" pitchFamily="50" charset="-128"/>
              <a:ea typeface="メイリオ" pitchFamily="50" charset="-128"/>
              <a:cs typeface="メイリオ" pitchFamily="50" charset="-128"/>
            </a:endParaRPr>
          </a:p>
          <a:p>
            <a:pPr algn="ctr">
              <a:defRPr/>
            </a:pPr>
            <a:r>
              <a:rPr lang="ja-JP" altLang="en-US" sz="2000" b="1" spc="150" dirty="0">
                <a:ln w="11430"/>
                <a:solidFill>
                  <a:srgbClr val="F8F8F8"/>
                </a:solidFill>
                <a:effectLst>
                  <a:outerShdw blurRad="25400" algn="tl" rotWithShape="0">
                    <a:srgbClr val="000000">
                      <a:alpha val="43000"/>
                    </a:srgbClr>
                  </a:outerShdw>
                </a:effectLst>
                <a:latin typeface="メイリオ" pitchFamily="50" charset="-128"/>
                <a:ea typeface="メイリオ" pitchFamily="50" charset="-128"/>
                <a:cs typeface="メイリオ" pitchFamily="50" charset="-128"/>
              </a:rPr>
              <a:t>災対本部</a:t>
            </a:r>
          </a:p>
        </p:txBody>
      </p:sp>
    </p:spTree>
    <p:extLst>
      <p:ext uri="{BB962C8B-B14F-4D97-AF65-F5344CB8AC3E}">
        <p14:creationId xmlns:p14="http://schemas.microsoft.com/office/powerpoint/2010/main" val="2629714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グループ化 28"/>
          <p:cNvGrpSpPr/>
          <p:nvPr/>
        </p:nvGrpSpPr>
        <p:grpSpPr>
          <a:xfrm>
            <a:off x="6397159" y="2396843"/>
            <a:ext cx="5633991" cy="4043832"/>
            <a:chOff x="766205" y="1163669"/>
            <a:chExt cx="7919390" cy="5340559"/>
          </a:xfrm>
        </p:grpSpPr>
        <p:pic>
          <p:nvPicPr>
            <p:cNvPr id="24" name="図 23"/>
            <p:cNvPicPr>
              <a:picLocks noChangeAspect="1"/>
            </p:cNvPicPr>
            <p:nvPr/>
          </p:nvPicPr>
          <p:blipFill>
            <a:blip r:embed="rId2"/>
            <a:stretch>
              <a:fillRect/>
            </a:stretch>
          </p:blipFill>
          <p:spPr>
            <a:xfrm>
              <a:off x="766205" y="1163669"/>
              <a:ext cx="7919390" cy="5340559"/>
            </a:xfrm>
            <a:prstGeom prst="rect">
              <a:avLst/>
            </a:prstGeom>
          </p:spPr>
        </p:pic>
        <p:pic>
          <p:nvPicPr>
            <p:cNvPr id="28" name="図 27"/>
            <p:cNvPicPr>
              <a:picLocks noChangeAspect="1"/>
            </p:cNvPicPr>
            <p:nvPr/>
          </p:nvPicPr>
          <p:blipFill>
            <a:blip r:embed="rId3"/>
            <a:stretch>
              <a:fillRect/>
            </a:stretch>
          </p:blipFill>
          <p:spPr>
            <a:xfrm>
              <a:off x="6821214" y="4026467"/>
              <a:ext cx="1717528" cy="1169555"/>
            </a:xfrm>
            <a:prstGeom prst="rect">
              <a:avLst/>
            </a:prstGeom>
          </p:spPr>
        </p:pic>
      </p:grpSp>
      <p:cxnSp>
        <p:nvCxnSpPr>
          <p:cNvPr id="30" name="直線コネクタ 29">
            <a:extLst>
              <a:ext uri="{FF2B5EF4-FFF2-40B4-BE49-F238E27FC236}">
                <a16:creationId xmlns:a16="http://schemas.microsoft.com/office/drawing/2014/main" id="{63721A8A-13B3-4918-BCE2-FFF5304B7A0C}"/>
              </a:ext>
            </a:extLst>
          </p:cNvPr>
          <p:cNvCxnSpPr/>
          <p:nvPr/>
        </p:nvCxnSpPr>
        <p:spPr>
          <a:xfrm>
            <a:off x="0" y="620589"/>
            <a:ext cx="12192000" cy="0"/>
          </a:xfrm>
          <a:prstGeom prst="line">
            <a:avLst/>
          </a:prstGeom>
          <a:ln w="63500" cmpd="thinThick"/>
        </p:spPr>
        <p:style>
          <a:lnRef idx="1">
            <a:schemeClr val="accent1"/>
          </a:lnRef>
          <a:fillRef idx="0">
            <a:schemeClr val="accent1"/>
          </a:fillRef>
          <a:effectRef idx="0">
            <a:schemeClr val="accent1"/>
          </a:effectRef>
          <a:fontRef idx="minor">
            <a:schemeClr val="tx1"/>
          </a:fontRef>
        </p:style>
      </p:cxnSp>
      <p:sp>
        <p:nvSpPr>
          <p:cNvPr id="31" name="タイトル 1">
            <a:extLst>
              <a:ext uri="{FF2B5EF4-FFF2-40B4-BE49-F238E27FC236}">
                <a16:creationId xmlns:a16="http://schemas.microsoft.com/office/drawing/2014/main" id="{6846178A-FD1D-4AC6-A1BA-4931E0C2D27A}"/>
              </a:ext>
            </a:extLst>
          </p:cNvPr>
          <p:cNvSpPr>
            <a:spLocks noGrp="1"/>
          </p:cNvSpPr>
          <p:nvPr>
            <p:ph type="title"/>
          </p:nvPr>
        </p:nvSpPr>
        <p:spPr>
          <a:xfrm>
            <a:off x="440639" y="96772"/>
            <a:ext cx="10515600" cy="549275"/>
          </a:xfrm>
        </p:spPr>
        <p:txBody>
          <a:bodyPr>
            <a:normAutofit fontScale="90000"/>
          </a:bodyPr>
          <a:lstStyle/>
          <a:p>
            <a:r>
              <a:rPr kumimoji="1" lang="ja-JP" altLang="en-US" dirty="0" smtClean="0"/>
              <a:t>ＪＡＣＩＣクラウド防災時画面共有イメージ</a:t>
            </a:r>
            <a:endParaRPr kumimoji="1" lang="ja-JP" altLang="en-US" dirty="0"/>
          </a:p>
        </p:txBody>
      </p:sp>
      <p:sp>
        <p:nvSpPr>
          <p:cNvPr id="32" name="テキスト ボックス 31"/>
          <p:cNvSpPr txBox="1"/>
          <p:nvPr/>
        </p:nvSpPr>
        <p:spPr>
          <a:xfrm>
            <a:off x="348792" y="970961"/>
            <a:ext cx="11585542" cy="646331"/>
          </a:xfrm>
          <a:prstGeom prst="rect">
            <a:avLst/>
          </a:prstGeom>
          <a:noFill/>
        </p:spPr>
        <p:txBody>
          <a:bodyPr wrap="square" rtlCol="0">
            <a:spAutoFit/>
          </a:bodyPr>
          <a:lstStyle/>
          <a:p>
            <a:r>
              <a:rPr kumimoji="1" lang="ja-JP" altLang="en-US" dirty="0" smtClean="0"/>
              <a:t>表示画面：　①動画（現場映像、</a:t>
            </a:r>
            <a:r>
              <a:rPr kumimoji="1" lang="en-US" altLang="ja-JP" dirty="0" smtClean="0"/>
              <a:t>Web</a:t>
            </a:r>
            <a:r>
              <a:rPr kumimoji="1" lang="ja-JP" altLang="en-US" dirty="0" smtClean="0"/>
              <a:t>会議）　②写真（現場写真、航空写真）　③地図　④タイムライン（エクセル表）</a:t>
            </a:r>
            <a:endParaRPr kumimoji="1" lang="en-US" altLang="ja-JP" dirty="0" smtClean="0"/>
          </a:p>
          <a:p>
            <a:r>
              <a:rPr lang="ja-JP" altLang="en-US" dirty="0"/>
              <a:t>　</a:t>
            </a:r>
            <a:r>
              <a:rPr lang="ja-JP" altLang="en-US" dirty="0" smtClean="0"/>
              <a:t>　　　　　　　⑤</a:t>
            </a:r>
            <a:r>
              <a:rPr lang="en-US" altLang="ja-JP" dirty="0" smtClean="0"/>
              <a:t>3</a:t>
            </a:r>
            <a:r>
              <a:rPr lang="ja-JP" altLang="en-US" dirty="0" smtClean="0"/>
              <a:t>次元モデル　⑥データ連携画面（</a:t>
            </a:r>
            <a:r>
              <a:rPr lang="en-US" altLang="ja-JP" dirty="0" smtClean="0"/>
              <a:t>FRICS</a:t>
            </a:r>
            <a:r>
              <a:rPr lang="ja-JP" altLang="en-US" dirty="0" smtClean="0"/>
              <a:t>など）</a:t>
            </a:r>
            <a:endParaRPr kumimoji="1" lang="ja-JP" altLang="en-US" dirty="0"/>
          </a:p>
        </p:txBody>
      </p:sp>
      <p:sp>
        <p:nvSpPr>
          <p:cNvPr id="33" name="テキスト ボックス 32"/>
          <p:cNvSpPr txBox="1"/>
          <p:nvPr/>
        </p:nvSpPr>
        <p:spPr>
          <a:xfrm>
            <a:off x="348792" y="1699849"/>
            <a:ext cx="11585542" cy="369332"/>
          </a:xfrm>
          <a:prstGeom prst="rect">
            <a:avLst/>
          </a:prstGeom>
          <a:noFill/>
        </p:spPr>
        <p:txBody>
          <a:bodyPr wrap="square" rtlCol="0">
            <a:spAutoFit/>
          </a:bodyPr>
          <a:lstStyle/>
          <a:p>
            <a:r>
              <a:rPr lang="ja-JP" altLang="en-US" dirty="0" smtClean="0"/>
              <a:t>ファイル共有</a:t>
            </a:r>
            <a:endParaRPr kumimoji="1" lang="ja-JP" altLang="en-US" dirty="0"/>
          </a:p>
        </p:txBody>
      </p:sp>
      <p:pic>
        <p:nvPicPr>
          <p:cNvPr id="2" name="図 1"/>
          <p:cNvPicPr>
            <a:picLocks noChangeAspect="1"/>
          </p:cNvPicPr>
          <p:nvPr/>
        </p:nvPicPr>
        <p:blipFill>
          <a:blip r:embed="rId4"/>
          <a:stretch>
            <a:fillRect/>
          </a:stretch>
        </p:blipFill>
        <p:spPr>
          <a:xfrm>
            <a:off x="183684" y="2396843"/>
            <a:ext cx="6092300" cy="4043831"/>
          </a:xfrm>
          <a:prstGeom prst="rect">
            <a:avLst/>
          </a:prstGeom>
        </p:spPr>
      </p:pic>
    </p:spTree>
    <p:extLst>
      <p:ext uri="{BB962C8B-B14F-4D97-AF65-F5344CB8AC3E}">
        <p14:creationId xmlns:p14="http://schemas.microsoft.com/office/powerpoint/2010/main" val="36260378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68987A2F-CEE0-4994-80CD-5C57384DCA1B}"/>
              </a:ext>
            </a:extLst>
          </p:cNvPr>
          <p:cNvSpPr txBox="1"/>
          <p:nvPr/>
        </p:nvSpPr>
        <p:spPr>
          <a:xfrm>
            <a:off x="819510" y="240100"/>
            <a:ext cx="8402128" cy="646331"/>
          </a:xfrm>
          <a:prstGeom prst="rect">
            <a:avLst/>
          </a:prstGeom>
          <a:noFill/>
        </p:spPr>
        <p:txBody>
          <a:bodyPr wrap="square" rtlCol="0">
            <a:spAutoFit/>
          </a:bodyPr>
          <a:lstStyle/>
          <a:p>
            <a:r>
              <a:rPr kumimoji="1" lang="ja-JP" altLang="en-US" sz="3600" dirty="0"/>
              <a:t>サイバーフィジカルシステム（</a:t>
            </a:r>
            <a:r>
              <a:rPr kumimoji="1" lang="en-US" altLang="ja-JP" sz="3600" dirty="0"/>
              <a:t>CPS)</a:t>
            </a:r>
            <a:endParaRPr kumimoji="1" lang="ja-JP" altLang="en-US" sz="3600" dirty="0"/>
          </a:p>
        </p:txBody>
      </p:sp>
      <p:sp>
        <p:nvSpPr>
          <p:cNvPr id="5" name="フローチャート: 代替処理 4">
            <a:extLst>
              <a:ext uri="{FF2B5EF4-FFF2-40B4-BE49-F238E27FC236}">
                <a16:creationId xmlns:a16="http://schemas.microsoft.com/office/drawing/2014/main" id="{40384134-FBE8-4DCB-8875-06FC10BD8A3A}"/>
              </a:ext>
            </a:extLst>
          </p:cNvPr>
          <p:cNvSpPr/>
          <p:nvPr/>
        </p:nvSpPr>
        <p:spPr>
          <a:xfrm>
            <a:off x="3578359" y="1713449"/>
            <a:ext cx="2639683" cy="1259457"/>
          </a:xfrm>
          <a:prstGeom prst="flowChartAlternateProcess">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accent5">
                    <a:lumMod val="75000"/>
                  </a:schemeClr>
                </a:solidFill>
              </a:rPr>
              <a:t>蓄積</a:t>
            </a:r>
          </a:p>
        </p:txBody>
      </p:sp>
      <p:sp>
        <p:nvSpPr>
          <p:cNvPr id="6" name="フローチャート: 代替処理 5">
            <a:extLst>
              <a:ext uri="{FF2B5EF4-FFF2-40B4-BE49-F238E27FC236}">
                <a16:creationId xmlns:a16="http://schemas.microsoft.com/office/drawing/2014/main" id="{9CFC6D0B-9533-4CD1-A141-53D9A5507CC4}"/>
              </a:ext>
            </a:extLst>
          </p:cNvPr>
          <p:cNvSpPr/>
          <p:nvPr/>
        </p:nvSpPr>
        <p:spPr>
          <a:xfrm>
            <a:off x="8048444" y="4414170"/>
            <a:ext cx="2639683" cy="1259457"/>
          </a:xfrm>
          <a:prstGeom prst="flowChartAlternateProcess">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accent5">
                    <a:lumMod val="75000"/>
                  </a:schemeClr>
                </a:solidFill>
              </a:rPr>
              <a:t>活用</a:t>
            </a:r>
          </a:p>
        </p:txBody>
      </p:sp>
      <p:sp>
        <p:nvSpPr>
          <p:cNvPr id="7" name="フローチャート: 代替処理 6">
            <a:extLst>
              <a:ext uri="{FF2B5EF4-FFF2-40B4-BE49-F238E27FC236}">
                <a16:creationId xmlns:a16="http://schemas.microsoft.com/office/drawing/2014/main" id="{AEC243EF-FCFA-46B3-8606-A379FDE2BC87}"/>
              </a:ext>
            </a:extLst>
          </p:cNvPr>
          <p:cNvSpPr/>
          <p:nvPr/>
        </p:nvSpPr>
        <p:spPr>
          <a:xfrm>
            <a:off x="3578358" y="4411306"/>
            <a:ext cx="2639683" cy="1259457"/>
          </a:xfrm>
          <a:prstGeom prst="flowChartAlternateProcess">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accent5">
                    <a:lumMod val="75000"/>
                  </a:schemeClr>
                </a:solidFill>
              </a:rPr>
              <a:t>収集</a:t>
            </a:r>
          </a:p>
        </p:txBody>
      </p:sp>
      <p:sp>
        <p:nvSpPr>
          <p:cNvPr id="8" name="フローチャート: 代替処理 7">
            <a:extLst>
              <a:ext uri="{FF2B5EF4-FFF2-40B4-BE49-F238E27FC236}">
                <a16:creationId xmlns:a16="http://schemas.microsoft.com/office/drawing/2014/main" id="{CE1030CA-781F-4E41-A765-59C98ABD6236}"/>
              </a:ext>
            </a:extLst>
          </p:cNvPr>
          <p:cNvSpPr/>
          <p:nvPr/>
        </p:nvSpPr>
        <p:spPr>
          <a:xfrm>
            <a:off x="8048445" y="1713450"/>
            <a:ext cx="2639683" cy="1259457"/>
          </a:xfrm>
          <a:prstGeom prst="flowChartAlternateProcess">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accent5">
                    <a:lumMod val="75000"/>
                  </a:schemeClr>
                </a:solidFill>
              </a:rPr>
              <a:t>分析</a:t>
            </a:r>
            <a:endParaRPr kumimoji="1" lang="en-US" altLang="ja-JP" sz="2800" dirty="0">
              <a:solidFill>
                <a:schemeClr val="accent5">
                  <a:lumMod val="75000"/>
                </a:schemeClr>
              </a:solidFill>
            </a:endParaRPr>
          </a:p>
          <a:p>
            <a:pPr algn="ctr"/>
            <a:r>
              <a:rPr lang="ja-JP" altLang="en-US" sz="2800" dirty="0">
                <a:solidFill>
                  <a:schemeClr val="accent5">
                    <a:lumMod val="75000"/>
                  </a:schemeClr>
                </a:solidFill>
              </a:rPr>
              <a:t>見える化</a:t>
            </a:r>
            <a:endParaRPr kumimoji="1" lang="ja-JP" altLang="en-US" sz="2800" dirty="0">
              <a:solidFill>
                <a:schemeClr val="accent5">
                  <a:lumMod val="75000"/>
                </a:schemeClr>
              </a:solidFill>
            </a:endParaRPr>
          </a:p>
        </p:txBody>
      </p:sp>
      <p:cxnSp>
        <p:nvCxnSpPr>
          <p:cNvPr id="12" name="直線コネクタ 11">
            <a:extLst>
              <a:ext uri="{FF2B5EF4-FFF2-40B4-BE49-F238E27FC236}">
                <a16:creationId xmlns:a16="http://schemas.microsoft.com/office/drawing/2014/main" id="{44A52A5F-161B-493B-A6C3-1F5430011F9D}"/>
              </a:ext>
            </a:extLst>
          </p:cNvPr>
          <p:cNvCxnSpPr/>
          <p:nvPr/>
        </p:nvCxnSpPr>
        <p:spPr>
          <a:xfrm>
            <a:off x="733245" y="3692106"/>
            <a:ext cx="10800000" cy="0"/>
          </a:xfrm>
          <a:prstGeom prst="line">
            <a:avLst/>
          </a:prstGeom>
          <a:ln w="31750">
            <a:solidFill>
              <a:schemeClr val="accent6"/>
            </a:solidFill>
          </a:ln>
        </p:spPr>
        <p:style>
          <a:lnRef idx="1">
            <a:schemeClr val="accent1"/>
          </a:lnRef>
          <a:fillRef idx="0">
            <a:schemeClr val="accent1"/>
          </a:fillRef>
          <a:effectRef idx="0">
            <a:schemeClr val="accent1"/>
          </a:effectRef>
          <a:fontRef idx="minor">
            <a:schemeClr val="tx1"/>
          </a:fontRef>
        </p:style>
      </p:cxnSp>
      <p:sp>
        <p:nvSpPr>
          <p:cNvPr id="13" name="フローチャート: 代替処理 12">
            <a:extLst>
              <a:ext uri="{FF2B5EF4-FFF2-40B4-BE49-F238E27FC236}">
                <a16:creationId xmlns:a16="http://schemas.microsoft.com/office/drawing/2014/main" id="{86525585-0761-499D-A48C-D9E6DACFB8B3}"/>
              </a:ext>
            </a:extLst>
          </p:cNvPr>
          <p:cNvSpPr/>
          <p:nvPr/>
        </p:nvSpPr>
        <p:spPr>
          <a:xfrm>
            <a:off x="733245" y="1713449"/>
            <a:ext cx="1701611" cy="1259457"/>
          </a:xfrm>
          <a:prstGeom prst="flowChartAlternateProcess">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a:solidFill>
                  <a:schemeClr val="accent5">
                    <a:lumMod val="75000"/>
                  </a:schemeClr>
                </a:solidFill>
              </a:rPr>
              <a:t>サイバー空間</a:t>
            </a:r>
          </a:p>
        </p:txBody>
      </p:sp>
      <p:sp>
        <p:nvSpPr>
          <p:cNvPr id="14" name="フローチャート: 代替処理 13">
            <a:extLst>
              <a:ext uri="{FF2B5EF4-FFF2-40B4-BE49-F238E27FC236}">
                <a16:creationId xmlns:a16="http://schemas.microsoft.com/office/drawing/2014/main" id="{E17293FE-F363-4D6A-81A3-17F490B96D6A}"/>
              </a:ext>
            </a:extLst>
          </p:cNvPr>
          <p:cNvSpPr/>
          <p:nvPr/>
        </p:nvSpPr>
        <p:spPr>
          <a:xfrm>
            <a:off x="733244" y="4411305"/>
            <a:ext cx="1701611" cy="1259457"/>
          </a:xfrm>
          <a:prstGeom prst="flowChartAlternateProcess">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accent5">
                    <a:lumMod val="75000"/>
                  </a:schemeClr>
                </a:solidFill>
              </a:rPr>
              <a:t>フィジカル空間</a:t>
            </a:r>
          </a:p>
        </p:txBody>
      </p:sp>
      <p:sp>
        <p:nvSpPr>
          <p:cNvPr id="15" name="矢印: 上 14">
            <a:extLst>
              <a:ext uri="{FF2B5EF4-FFF2-40B4-BE49-F238E27FC236}">
                <a16:creationId xmlns:a16="http://schemas.microsoft.com/office/drawing/2014/main" id="{F4F0712B-4EAF-413F-81CD-52DC3A8049C8}"/>
              </a:ext>
            </a:extLst>
          </p:cNvPr>
          <p:cNvSpPr/>
          <p:nvPr/>
        </p:nvSpPr>
        <p:spPr>
          <a:xfrm>
            <a:off x="4588149" y="3189767"/>
            <a:ext cx="620099" cy="999444"/>
          </a:xfrm>
          <a:prstGeom prst="up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矢印: 上 15">
            <a:extLst>
              <a:ext uri="{FF2B5EF4-FFF2-40B4-BE49-F238E27FC236}">
                <a16:creationId xmlns:a16="http://schemas.microsoft.com/office/drawing/2014/main" id="{F2D16A26-94A5-48DB-893C-13F6EC8881C9}"/>
              </a:ext>
            </a:extLst>
          </p:cNvPr>
          <p:cNvSpPr/>
          <p:nvPr/>
        </p:nvSpPr>
        <p:spPr>
          <a:xfrm rot="-10800000">
            <a:off x="9063152" y="3189767"/>
            <a:ext cx="620099" cy="999444"/>
          </a:xfrm>
          <a:prstGeom prst="up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矢印: 上 16">
            <a:extLst>
              <a:ext uri="{FF2B5EF4-FFF2-40B4-BE49-F238E27FC236}">
                <a16:creationId xmlns:a16="http://schemas.microsoft.com/office/drawing/2014/main" id="{310286FE-8122-42FD-A2DF-049718E50E74}"/>
              </a:ext>
            </a:extLst>
          </p:cNvPr>
          <p:cNvSpPr/>
          <p:nvPr/>
        </p:nvSpPr>
        <p:spPr>
          <a:xfrm rot="5400000">
            <a:off x="6823193" y="1843455"/>
            <a:ext cx="620099" cy="999444"/>
          </a:xfrm>
          <a:prstGeom prst="up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矢印: 上 17">
            <a:extLst>
              <a:ext uri="{FF2B5EF4-FFF2-40B4-BE49-F238E27FC236}">
                <a16:creationId xmlns:a16="http://schemas.microsoft.com/office/drawing/2014/main" id="{93BECC16-E818-45DA-AFD4-76FA55BD0A54}"/>
              </a:ext>
            </a:extLst>
          </p:cNvPr>
          <p:cNvSpPr/>
          <p:nvPr/>
        </p:nvSpPr>
        <p:spPr>
          <a:xfrm rot="-5400000">
            <a:off x="6823193" y="4541314"/>
            <a:ext cx="620099" cy="999444"/>
          </a:xfrm>
          <a:prstGeom prst="up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02A90C7C-A41F-4E1F-BFBE-05A7EAA3DBF4}"/>
              </a:ext>
            </a:extLst>
          </p:cNvPr>
          <p:cNvSpPr txBox="1"/>
          <p:nvPr/>
        </p:nvSpPr>
        <p:spPr>
          <a:xfrm>
            <a:off x="7377006" y="1028933"/>
            <a:ext cx="4883738" cy="523220"/>
          </a:xfrm>
          <a:prstGeom prst="rect">
            <a:avLst/>
          </a:prstGeom>
          <a:noFill/>
        </p:spPr>
        <p:txBody>
          <a:bodyPr wrap="square" rtlCol="0">
            <a:spAutoFit/>
          </a:bodyPr>
          <a:lstStyle/>
          <a:p>
            <a:r>
              <a:rPr kumimoji="1" lang="en-US" altLang="ja-JP" sz="2800" dirty="0"/>
              <a:t>AI</a:t>
            </a:r>
            <a:r>
              <a:rPr kumimoji="1" lang="ja-JP" altLang="en-US" sz="2800" dirty="0"/>
              <a:t>技術、シミュレーション、</a:t>
            </a:r>
            <a:r>
              <a:rPr kumimoji="1" lang="en-US" altLang="ja-JP" sz="2800" dirty="0"/>
              <a:t>VR</a:t>
            </a:r>
            <a:r>
              <a:rPr kumimoji="1" lang="ja-JP" altLang="en-US" sz="2800" dirty="0"/>
              <a:t>等</a:t>
            </a:r>
          </a:p>
        </p:txBody>
      </p:sp>
      <p:sp>
        <p:nvSpPr>
          <p:cNvPr id="20" name="テキスト ボックス 19">
            <a:extLst>
              <a:ext uri="{FF2B5EF4-FFF2-40B4-BE49-F238E27FC236}">
                <a16:creationId xmlns:a16="http://schemas.microsoft.com/office/drawing/2014/main" id="{1B7A1542-3719-4EEC-BB6B-2B733198E4C8}"/>
              </a:ext>
            </a:extLst>
          </p:cNvPr>
          <p:cNvSpPr txBox="1"/>
          <p:nvPr/>
        </p:nvSpPr>
        <p:spPr>
          <a:xfrm>
            <a:off x="3758305" y="1041991"/>
            <a:ext cx="2716924" cy="523220"/>
          </a:xfrm>
          <a:prstGeom prst="rect">
            <a:avLst/>
          </a:prstGeom>
          <a:noFill/>
        </p:spPr>
        <p:txBody>
          <a:bodyPr wrap="square" rtlCol="0">
            <a:spAutoFit/>
          </a:bodyPr>
          <a:lstStyle/>
          <a:p>
            <a:r>
              <a:rPr kumimoji="1" lang="en-US" altLang="ja-JP" sz="2800" dirty="0"/>
              <a:t>DB</a:t>
            </a:r>
            <a:r>
              <a:rPr kumimoji="1" lang="ja-JP" altLang="en-US" sz="2800" dirty="0" err="1"/>
              <a:t>、</a:t>
            </a:r>
            <a:r>
              <a:rPr kumimoji="1" lang="ja-JP" altLang="en-US" sz="2800" dirty="0"/>
              <a:t>クラウド等</a:t>
            </a:r>
          </a:p>
        </p:txBody>
      </p:sp>
      <p:sp>
        <p:nvSpPr>
          <p:cNvPr id="21" name="テキスト ボックス 20">
            <a:extLst>
              <a:ext uri="{FF2B5EF4-FFF2-40B4-BE49-F238E27FC236}">
                <a16:creationId xmlns:a16="http://schemas.microsoft.com/office/drawing/2014/main" id="{538D0BA0-A9D7-468B-8D97-7EE7FB54295C}"/>
              </a:ext>
            </a:extLst>
          </p:cNvPr>
          <p:cNvSpPr txBox="1"/>
          <p:nvPr/>
        </p:nvSpPr>
        <p:spPr>
          <a:xfrm>
            <a:off x="3326285" y="5939134"/>
            <a:ext cx="3763926" cy="523220"/>
          </a:xfrm>
          <a:prstGeom prst="rect">
            <a:avLst/>
          </a:prstGeom>
          <a:noFill/>
        </p:spPr>
        <p:txBody>
          <a:bodyPr wrap="square" rtlCol="0">
            <a:spAutoFit/>
          </a:bodyPr>
          <a:lstStyle/>
          <a:p>
            <a:r>
              <a:rPr lang="en-US" altLang="ja-JP" sz="2800" dirty="0"/>
              <a:t>IoT</a:t>
            </a:r>
            <a:r>
              <a:rPr lang="ja-JP" altLang="en-US" sz="2800" dirty="0" err="1"/>
              <a:t>、</a:t>
            </a:r>
            <a:r>
              <a:rPr lang="ja-JP" altLang="en-US" sz="2800" dirty="0"/>
              <a:t>センサー、計測等</a:t>
            </a:r>
            <a:endParaRPr kumimoji="1" lang="ja-JP" altLang="en-US" sz="2800" dirty="0"/>
          </a:p>
        </p:txBody>
      </p:sp>
      <p:sp>
        <p:nvSpPr>
          <p:cNvPr id="22" name="テキスト ボックス 21">
            <a:extLst>
              <a:ext uri="{FF2B5EF4-FFF2-40B4-BE49-F238E27FC236}">
                <a16:creationId xmlns:a16="http://schemas.microsoft.com/office/drawing/2014/main" id="{7FBE099E-AA3E-4832-B3E8-ACCE0F85C6FF}"/>
              </a:ext>
            </a:extLst>
          </p:cNvPr>
          <p:cNvSpPr txBox="1"/>
          <p:nvPr/>
        </p:nvSpPr>
        <p:spPr>
          <a:xfrm>
            <a:off x="8129892" y="5939134"/>
            <a:ext cx="2562447" cy="954107"/>
          </a:xfrm>
          <a:prstGeom prst="rect">
            <a:avLst/>
          </a:prstGeom>
          <a:noFill/>
        </p:spPr>
        <p:txBody>
          <a:bodyPr wrap="square" rtlCol="0">
            <a:spAutoFit/>
          </a:bodyPr>
          <a:lstStyle/>
          <a:p>
            <a:r>
              <a:rPr lang="ja-JP" altLang="en-US" sz="2800" dirty="0"/>
              <a:t>オペレーション、マネジメント等</a:t>
            </a:r>
            <a:endParaRPr kumimoji="1" lang="ja-JP" altLang="en-US" sz="2800" dirty="0"/>
          </a:p>
        </p:txBody>
      </p:sp>
      <p:pic>
        <p:nvPicPr>
          <p:cNvPr id="24" name="図 23" descr="img_h1">
            <a:extLst>
              <a:ext uri="{FF2B5EF4-FFF2-40B4-BE49-F238E27FC236}">
                <a16:creationId xmlns:a16="http://schemas.microsoft.com/office/drawing/2014/main" id="{F3C74087-9E60-445B-8C7F-3D65A2B27B29}"/>
              </a:ext>
            </a:extLst>
          </p:cNvPr>
          <p:cNvPicPr/>
          <p:nvPr/>
        </p:nvPicPr>
        <p:blipFill>
          <a:blip r:embed="rId3" cstate="print"/>
          <a:srcRect/>
          <a:stretch>
            <a:fillRect/>
          </a:stretch>
        </p:blipFill>
        <p:spPr bwMode="auto">
          <a:xfrm>
            <a:off x="10247907" y="47686"/>
            <a:ext cx="1856616" cy="236343"/>
          </a:xfrm>
          <a:prstGeom prst="rect">
            <a:avLst/>
          </a:prstGeom>
          <a:noFill/>
          <a:ln w="9525">
            <a:noFill/>
            <a:miter lim="800000"/>
            <a:headEnd/>
            <a:tailEnd/>
          </a:ln>
        </p:spPr>
      </p:pic>
      <p:sp>
        <p:nvSpPr>
          <p:cNvPr id="25" name="矢印: 上 24">
            <a:extLst>
              <a:ext uri="{FF2B5EF4-FFF2-40B4-BE49-F238E27FC236}">
                <a16:creationId xmlns:a16="http://schemas.microsoft.com/office/drawing/2014/main" id="{6CBA337B-8817-4A4C-9C2E-9B6C271303DF}"/>
              </a:ext>
            </a:extLst>
          </p:cNvPr>
          <p:cNvSpPr/>
          <p:nvPr/>
        </p:nvSpPr>
        <p:spPr>
          <a:xfrm rot="2640000">
            <a:off x="6823192" y="3241275"/>
            <a:ext cx="620099" cy="999444"/>
          </a:xfrm>
          <a:prstGeom prst="up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p:cNvSpPr txBox="1"/>
          <p:nvPr/>
        </p:nvSpPr>
        <p:spPr>
          <a:xfrm>
            <a:off x="818800" y="3105913"/>
            <a:ext cx="1530498" cy="369332"/>
          </a:xfrm>
          <a:prstGeom prst="rect">
            <a:avLst/>
          </a:prstGeom>
          <a:noFill/>
        </p:spPr>
        <p:txBody>
          <a:bodyPr wrap="square" rtlCol="0">
            <a:spAutoFit/>
          </a:bodyPr>
          <a:lstStyle/>
          <a:p>
            <a:pPr algn="ctr"/>
            <a:r>
              <a:rPr kumimoji="1" lang="ja-JP" altLang="en-US" b="1" dirty="0">
                <a:solidFill>
                  <a:srgbClr val="FF0000"/>
                </a:solidFill>
              </a:rPr>
              <a:t>仮想実体</a:t>
            </a:r>
          </a:p>
        </p:txBody>
      </p:sp>
      <p:sp>
        <p:nvSpPr>
          <p:cNvPr id="23" name="テキスト ボックス 22"/>
          <p:cNvSpPr txBox="1"/>
          <p:nvPr/>
        </p:nvSpPr>
        <p:spPr>
          <a:xfrm>
            <a:off x="818800" y="3968318"/>
            <a:ext cx="1530498" cy="369332"/>
          </a:xfrm>
          <a:prstGeom prst="rect">
            <a:avLst/>
          </a:prstGeom>
          <a:noFill/>
        </p:spPr>
        <p:txBody>
          <a:bodyPr wrap="square" rtlCol="0">
            <a:spAutoFit/>
          </a:bodyPr>
          <a:lstStyle/>
          <a:p>
            <a:pPr algn="ctr"/>
            <a:r>
              <a:rPr kumimoji="1" lang="ja-JP" altLang="en-US" b="1" dirty="0">
                <a:solidFill>
                  <a:srgbClr val="FF0000"/>
                </a:solidFill>
              </a:rPr>
              <a:t>実物</a:t>
            </a:r>
          </a:p>
        </p:txBody>
      </p:sp>
      <p:sp>
        <p:nvSpPr>
          <p:cNvPr id="3" name="スライド番号プレースホルダー 2"/>
          <p:cNvSpPr>
            <a:spLocks noGrp="1"/>
          </p:cNvSpPr>
          <p:nvPr>
            <p:ph type="sldNum" sz="quarter" idx="12"/>
          </p:nvPr>
        </p:nvSpPr>
        <p:spPr/>
        <p:txBody>
          <a:bodyPr/>
          <a:lstStyle/>
          <a:p>
            <a:fld id="{5E52C9CC-0920-4E54-8C4B-16DCBCBB2022}" type="slidenum">
              <a:rPr kumimoji="1" lang="ja-JP" altLang="en-US" smtClean="0"/>
              <a:t>15</a:t>
            </a:fld>
            <a:endParaRPr kumimoji="1" lang="ja-JP" altLang="en-US"/>
          </a:p>
        </p:txBody>
      </p:sp>
      <p:sp>
        <p:nvSpPr>
          <p:cNvPr id="11" name="線吹き出し 2 (枠付き) 10"/>
          <p:cNvSpPr/>
          <p:nvPr/>
        </p:nvSpPr>
        <p:spPr>
          <a:xfrm>
            <a:off x="5417820" y="3189766"/>
            <a:ext cx="1337310" cy="309098"/>
          </a:xfrm>
          <a:prstGeom prst="borderCallout2">
            <a:avLst>
              <a:gd name="adj1" fmla="val 46776"/>
              <a:gd name="adj2" fmla="val 96667"/>
              <a:gd name="adj3" fmla="val 51086"/>
              <a:gd name="adj4" fmla="val 108472"/>
              <a:gd name="adj5" fmla="val 168553"/>
              <a:gd name="adj6" fmla="val 112083"/>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rgbClr val="FF0000"/>
                </a:solidFill>
              </a:rPr>
              <a:t>災害対応等</a:t>
            </a:r>
          </a:p>
        </p:txBody>
      </p:sp>
      <p:sp>
        <p:nvSpPr>
          <p:cNvPr id="26" name="矢印: 上 16">
            <a:extLst>
              <a:ext uri="{FF2B5EF4-FFF2-40B4-BE49-F238E27FC236}">
                <a16:creationId xmlns:a16="http://schemas.microsoft.com/office/drawing/2014/main" id="{310286FE-8122-42FD-A2DF-049718E50E74}"/>
              </a:ext>
            </a:extLst>
          </p:cNvPr>
          <p:cNvSpPr/>
          <p:nvPr/>
        </p:nvSpPr>
        <p:spPr>
          <a:xfrm rot="5400000">
            <a:off x="6823193" y="1849310"/>
            <a:ext cx="620099" cy="999444"/>
          </a:xfrm>
          <a:prstGeom prst="up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矢印: 上 15">
            <a:extLst>
              <a:ext uri="{FF2B5EF4-FFF2-40B4-BE49-F238E27FC236}">
                <a16:creationId xmlns:a16="http://schemas.microsoft.com/office/drawing/2014/main" id="{F2D16A26-94A5-48DB-893C-13F6EC8881C9}"/>
              </a:ext>
            </a:extLst>
          </p:cNvPr>
          <p:cNvSpPr/>
          <p:nvPr/>
        </p:nvSpPr>
        <p:spPr>
          <a:xfrm rot="10800000">
            <a:off x="9066029" y="3189766"/>
            <a:ext cx="620099" cy="999444"/>
          </a:xfrm>
          <a:prstGeom prst="up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矢印: 上 17">
            <a:extLst>
              <a:ext uri="{FF2B5EF4-FFF2-40B4-BE49-F238E27FC236}">
                <a16:creationId xmlns:a16="http://schemas.microsoft.com/office/drawing/2014/main" id="{93BECC16-E818-45DA-AFD4-76FA55BD0A54}"/>
              </a:ext>
            </a:extLst>
          </p:cNvPr>
          <p:cNvSpPr/>
          <p:nvPr/>
        </p:nvSpPr>
        <p:spPr>
          <a:xfrm rot="16200000">
            <a:off x="6823192" y="4547800"/>
            <a:ext cx="620099" cy="999444"/>
          </a:xfrm>
          <a:prstGeom prst="up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グラフィックス 9" descr="クラウド コンピューティング">
            <a:extLst>
              <a:ext uri="{FF2B5EF4-FFF2-40B4-BE49-F238E27FC236}">
                <a16:creationId xmlns:a16="http://schemas.microsoft.com/office/drawing/2014/main" id="{EBA0F66C-206E-4770-A4A3-DEBC98C40AE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1190123" y="3306329"/>
            <a:ext cx="914400" cy="914400"/>
          </a:xfrm>
          <a:prstGeom prst="rect">
            <a:avLst/>
          </a:prstGeom>
        </p:spPr>
      </p:pic>
    </p:spTree>
    <p:extLst>
      <p:ext uri="{BB962C8B-B14F-4D97-AF65-F5344CB8AC3E}">
        <p14:creationId xmlns:p14="http://schemas.microsoft.com/office/powerpoint/2010/main" val="2735508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6" grpId="0" animBg="1"/>
      <p:bldP spid="27" grpId="0" animBg="1"/>
      <p:bldP spid="2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166687" y="1428183"/>
            <a:ext cx="11896725" cy="4213833"/>
          </a:xfrm>
          <a:prstGeom prst="rect">
            <a:avLst/>
          </a:prstGeom>
        </p:spPr>
      </p:pic>
      <p:sp>
        <p:nvSpPr>
          <p:cNvPr id="3" name="テキスト ボックス 2"/>
          <p:cNvSpPr txBox="1"/>
          <p:nvPr/>
        </p:nvSpPr>
        <p:spPr>
          <a:xfrm>
            <a:off x="521207" y="164592"/>
            <a:ext cx="9926491" cy="584775"/>
          </a:xfrm>
          <a:prstGeom prst="rect">
            <a:avLst/>
          </a:prstGeom>
          <a:noFill/>
        </p:spPr>
        <p:txBody>
          <a:bodyPr wrap="square" rtlCol="0">
            <a:spAutoFit/>
          </a:bodyPr>
          <a:lstStyle/>
          <a:p>
            <a:r>
              <a:rPr kumimoji="1" lang="en-US" altLang="ja-JP" sz="3200" dirty="0"/>
              <a:t>Digital Twin</a:t>
            </a:r>
            <a:r>
              <a:rPr kumimoji="1" lang="ja-JP" altLang="en-US" sz="3200" dirty="0"/>
              <a:t>における実物空間と仮想空間の関係</a:t>
            </a:r>
          </a:p>
        </p:txBody>
      </p:sp>
      <p:pic>
        <p:nvPicPr>
          <p:cNvPr id="4" name="図 3" descr="img_h1">
            <a:extLst>
              <a:ext uri="{FF2B5EF4-FFF2-40B4-BE49-F238E27FC236}">
                <a16:creationId xmlns:a16="http://schemas.microsoft.com/office/drawing/2014/main" id="{BE10E41E-CECA-46DB-96D0-B563C1422ACE}"/>
              </a:ext>
            </a:extLst>
          </p:cNvPr>
          <p:cNvPicPr/>
          <p:nvPr/>
        </p:nvPicPr>
        <p:blipFill>
          <a:blip r:embed="rId3" cstate="print"/>
          <a:srcRect/>
          <a:stretch>
            <a:fillRect/>
          </a:stretch>
        </p:blipFill>
        <p:spPr bwMode="auto">
          <a:xfrm>
            <a:off x="9929375" y="211354"/>
            <a:ext cx="1856616" cy="236343"/>
          </a:xfrm>
          <a:prstGeom prst="rect">
            <a:avLst/>
          </a:prstGeom>
          <a:noFill/>
          <a:ln w="9525">
            <a:noFill/>
            <a:miter lim="800000"/>
            <a:headEnd/>
            <a:tailEnd/>
          </a:ln>
        </p:spPr>
      </p:pic>
    </p:spTree>
    <p:extLst>
      <p:ext uri="{BB962C8B-B14F-4D97-AF65-F5344CB8AC3E}">
        <p14:creationId xmlns:p14="http://schemas.microsoft.com/office/powerpoint/2010/main" val="19785440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フローチャート: 代替処理 4">
            <a:extLst>
              <a:ext uri="{FF2B5EF4-FFF2-40B4-BE49-F238E27FC236}">
                <a16:creationId xmlns:a16="http://schemas.microsoft.com/office/drawing/2014/main" id="{40384134-FBE8-4DCB-8875-06FC10BD8A3A}"/>
              </a:ext>
            </a:extLst>
          </p:cNvPr>
          <p:cNvSpPr/>
          <p:nvPr/>
        </p:nvSpPr>
        <p:spPr>
          <a:xfrm>
            <a:off x="3132254" y="3568194"/>
            <a:ext cx="1233195" cy="2553340"/>
          </a:xfrm>
          <a:prstGeom prst="flowChartAlternateProcess">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tlCol="0" anchor="t" anchorCtr="0"/>
          <a:lstStyle/>
          <a:p>
            <a:pPr algn="ctr"/>
            <a:endParaRPr kumimoji="1" lang="ja-JP" altLang="en-US" sz="3200" dirty="0">
              <a:solidFill>
                <a:schemeClr val="accent5">
                  <a:lumMod val="75000"/>
                </a:schemeClr>
              </a:solidFill>
            </a:endParaRPr>
          </a:p>
        </p:txBody>
      </p:sp>
      <p:cxnSp>
        <p:nvCxnSpPr>
          <p:cNvPr id="9" name="直線コネクタ 8">
            <a:extLst>
              <a:ext uri="{FF2B5EF4-FFF2-40B4-BE49-F238E27FC236}">
                <a16:creationId xmlns:a16="http://schemas.microsoft.com/office/drawing/2014/main" id="{44A52A5F-161B-493B-A6C3-1F5430011F9D}"/>
              </a:ext>
            </a:extLst>
          </p:cNvPr>
          <p:cNvCxnSpPr/>
          <p:nvPr/>
        </p:nvCxnSpPr>
        <p:spPr>
          <a:xfrm flipV="1">
            <a:off x="86750" y="3419169"/>
            <a:ext cx="11809004" cy="3993"/>
          </a:xfrm>
          <a:prstGeom prst="line">
            <a:avLst/>
          </a:prstGeom>
          <a:ln w="31750">
            <a:solidFill>
              <a:schemeClr val="accent6"/>
            </a:solidFill>
          </a:ln>
        </p:spPr>
        <p:style>
          <a:lnRef idx="1">
            <a:schemeClr val="accent1"/>
          </a:lnRef>
          <a:fillRef idx="0">
            <a:schemeClr val="accent1"/>
          </a:fillRef>
          <a:effectRef idx="0">
            <a:schemeClr val="accent1"/>
          </a:effectRef>
          <a:fontRef idx="minor">
            <a:schemeClr val="tx1"/>
          </a:fontRef>
        </p:style>
      </p:cxnSp>
      <p:sp>
        <p:nvSpPr>
          <p:cNvPr id="14" name="矢印: 上 16">
            <a:extLst>
              <a:ext uri="{FF2B5EF4-FFF2-40B4-BE49-F238E27FC236}">
                <a16:creationId xmlns:a16="http://schemas.microsoft.com/office/drawing/2014/main" id="{310286FE-8122-42FD-A2DF-049718E50E74}"/>
              </a:ext>
            </a:extLst>
          </p:cNvPr>
          <p:cNvSpPr/>
          <p:nvPr/>
        </p:nvSpPr>
        <p:spPr>
          <a:xfrm rot="5400000">
            <a:off x="3510956" y="1176181"/>
            <a:ext cx="454773" cy="1816875"/>
          </a:xfrm>
          <a:prstGeom prst="up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34"/>
          <p:cNvSpPr txBox="1"/>
          <p:nvPr/>
        </p:nvSpPr>
        <p:spPr>
          <a:xfrm>
            <a:off x="3119140" y="3580709"/>
            <a:ext cx="1299010" cy="2364794"/>
          </a:xfrm>
          <a:prstGeom prst="rect">
            <a:avLst/>
          </a:prstGeom>
          <a:noFill/>
        </p:spPr>
        <p:txBody>
          <a:bodyPr vert="eaVert" wrap="square" rtlCol="0" anchor="ctr" anchorCtr="0">
            <a:spAutoFit/>
          </a:bodyPr>
          <a:lstStyle/>
          <a:p>
            <a:r>
              <a:rPr kumimoji="1" lang="ja-JP" altLang="en-US" sz="2400" dirty="0"/>
              <a:t>①統合モデル及び</a:t>
            </a:r>
            <a:r>
              <a:rPr kumimoji="1" lang="en-US" altLang="ja-JP" sz="2400" dirty="0"/>
              <a:t>3</a:t>
            </a:r>
            <a:r>
              <a:rPr kumimoji="1" lang="ja-JP" altLang="en-US" sz="2400" dirty="0"/>
              <a:t>次元モデル・データの整理</a:t>
            </a:r>
          </a:p>
        </p:txBody>
      </p:sp>
      <p:sp>
        <p:nvSpPr>
          <p:cNvPr id="36" name="フローチャート: 代替処理 35">
            <a:extLst>
              <a:ext uri="{FF2B5EF4-FFF2-40B4-BE49-F238E27FC236}">
                <a16:creationId xmlns:a16="http://schemas.microsoft.com/office/drawing/2014/main" id="{40384134-FBE8-4DCB-8875-06FC10BD8A3A}"/>
              </a:ext>
            </a:extLst>
          </p:cNvPr>
          <p:cNvSpPr/>
          <p:nvPr/>
        </p:nvSpPr>
        <p:spPr>
          <a:xfrm>
            <a:off x="4695692" y="746009"/>
            <a:ext cx="1233195" cy="2524774"/>
          </a:xfrm>
          <a:prstGeom prst="flowChartAlternateProcess">
            <a:avLst/>
          </a:prstGeom>
          <a:solidFill>
            <a:schemeClr val="accent2">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tlCol="0" anchor="t" anchorCtr="0"/>
          <a:lstStyle/>
          <a:p>
            <a:pPr algn="ctr"/>
            <a:endParaRPr kumimoji="1" lang="ja-JP" altLang="en-US" sz="3200" dirty="0">
              <a:solidFill>
                <a:schemeClr val="accent5">
                  <a:lumMod val="75000"/>
                </a:schemeClr>
              </a:solidFill>
            </a:endParaRPr>
          </a:p>
        </p:txBody>
      </p:sp>
      <p:sp>
        <p:nvSpPr>
          <p:cNvPr id="37" name="フローチャート: 代替処理 36">
            <a:extLst>
              <a:ext uri="{FF2B5EF4-FFF2-40B4-BE49-F238E27FC236}">
                <a16:creationId xmlns:a16="http://schemas.microsoft.com/office/drawing/2014/main" id="{40384134-FBE8-4DCB-8875-06FC10BD8A3A}"/>
              </a:ext>
            </a:extLst>
          </p:cNvPr>
          <p:cNvSpPr/>
          <p:nvPr/>
        </p:nvSpPr>
        <p:spPr>
          <a:xfrm>
            <a:off x="4716039" y="3560747"/>
            <a:ext cx="1233195" cy="2560787"/>
          </a:xfrm>
          <a:prstGeom prst="flowChartAlternateProcess">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tlCol="0" anchor="t" anchorCtr="0"/>
          <a:lstStyle/>
          <a:p>
            <a:pPr algn="ctr"/>
            <a:endParaRPr kumimoji="1" lang="ja-JP" altLang="en-US" sz="3200" dirty="0">
              <a:solidFill>
                <a:schemeClr val="accent5">
                  <a:lumMod val="75000"/>
                </a:schemeClr>
              </a:solidFill>
            </a:endParaRPr>
          </a:p>
        </p:txBody>
      </p:sp>
      <p:sp>
        <p:nvSpPr>
          <p:cNvPr id="38" name="テキスト ボックス 37"/>
          <p:cNvSpPr txBox="1"/>
          <p:nvPr/>
        </p:nvSpPr>
        <p:spPr>
          <a:xfrm>
            <a:off x="4995620" y="915973"/>
            <a:ext cx="615553" cy="2410064"/>
          </a:xfrm>
          <a:prstGeom prst="rect">
            <a:avLst/>
          </a:prstGeom>
          <a:noFill/>
        </p:spPr>
        <p:txBody>
          <a:bodyPr vert="eaVert" wrap="square" rtlCol="0">
            <a:spAutoFit/>
          </a:bodyPr>
          <a:lstStyle/>
          <a:p>
            <a:r>
              <a:rPr kumimoji="1" lang="ja-JP" altLang="en-US" sz="2800" dirty="0"/>
              <a:t>②作業工程表</a:t>
            </a:r>
          </a:p>
        </p:txBody>
      </p:sp>
      <p:sp>
        <p:nvSpPr>
          <p:cNvPr id="39" name="テキスト ボックス 38"/>
          <p:cNvSpPr txBox="1"/>
          <p:nvPr/>
        </p:nvSpPr>
        <p:spPr>
          <a:xfrm>
            <a:off x="4809832" y="3560636"/>
            <a:ext cx="1046440" cy="2713417"/>
          </a:xfrm>
          <a:prstGeom prst="rect">
            <a:avLst/>
          </a:prstGeom>
          <a:noFill/>
        </p:spPr>
        <p:txBody>
          <a:bodyPr vert="eaVert" wrap="square" rtlCol="0">
            <a:spAutoFit/>
          </a:bodyPr>
          <a:lstStyle/>
          <a:p>
            <a:r>
              <a:rPr kumimoji="1" lang="ja-JP" altLang="en-US" sz="2800" dirty="0"/>
              <a:t>②データ・モデル工程表</a:t>
            </a:r>
          </a:p>
        </p:txBody>
      </p:sp>
      <p:sp>
        <p:nvSpPr>
          <p:cNvPr id="40" name="フローチャート: 代替処理 39">
            <a:extLst>
              <a:ext uri="{FF2B5EF4-FFF2-40B4-BE49-F238E27FC236}">
                <a16:creationId xmlns:a16="http://schemas.microsoft.com/office/drawing/2014/main" id="{40384134-FBE8-4DCB-8875-06FC10BD8A3A}"/>
              </a:ext>
            </a:extLst>
          </p:cNvPr>
          <p:cNvSpPr/>
          <p:nvPr/>
        </p:nvSpPr>
        <p:spPr>
          <a:xfrm>
            <a:off x="6235163" y="735147"/>
            <a:ext cx="1233195" cy="2506150"/>
          </a:xfrm>
          <a:prstGeom prst="flowChartAlternateProcess">
            <a:avLst/>
          </a:prstGeom>
          <a:solidFill>
            <a:schemeClr val="accent2">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tlCol="0" anchor="t" anchorCtr="0"/>
          <a:lstStyle/>
          <a:p>
            <a:pPr algn="ctr"/>
            <a:endParaRPr kumimoji="1" lang="ja-JP" altLang="en-US" sz="3200" dirty="0">
              <a:solidFill>
                <a:schemeClr val="accent5">
                  <a:lumMod val="75000"/>
                </a:schemeClr>
              </a:solidFill>
            </a:endParaRPr>
          </a:p>
        </p:txBody>
      </p:sp>
      <p:sp>
        <p:nvSpPr>
          <p:cNvPr id="41" name="フローチャート: 代替処理 40">
            <a:extLst>
              <a:ext uri="{FF2B5EF4-FFF2-40B4-BE49-F238E27FC236}">
                <a16:creationId xmlns:a16="http://schemas.microsoft.com/office/drawing/2014/main" id="{40384134-FBE8-4DCB-8875-06FC10BD8A3A}"/>
              </a:ext>
            </a:extLst>
          </p:cNvPr>
          <p:cNvSpPr/>
          <p:nvPr/>
        </p:nvSpPr>
        <p:spPr>
          <a:xfrm>
            <a:off x="6260657" y="3562597"/>
            <a:ext cx="1233195" cy="2574363"/>
          </a:xfrm>
          <a:prstGeom prst="flowChartAlternateProcess">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tlCol="0" anchor="t" anchorCtr="0"/>
          <a:lstStyle/>
          <a:p>
            <a:pPr algn="ctr"/>
            <a:endParaRPr kumimoji="1" lang="ja-JP" altLang="en-US" sz="3200" dirty="0">
              <a:solidFill>
                <a:schemeClr val="accent5">
                  <a:lumMod val="75000"/>
                </a:schemeClr>
              </a:solidFill>
            </a:endParaRPr>
          </a:p>
        </p:txBody>
      </p:sp>
      <p:sp>
        <p:nvSpPr>
          <p:cNvPr id="42" name="テキスト ボックス 41"/>
          <p:cNvSpPr txBox="1"/>
          <p:nvPr/>
        </p:nvSpPr>
        <p:spPr>
          <a:xfrm>
            <a:off x="6346907" y="3559109"/>
            <a:ext cx="1046440" cy="2753116"/>
          </a:xfrm>
          <a:prstGeom prst="rect">
            <a:avLst/>
          </a:prstGeom>
          <a:noFill/>
        </p:spPr>
        <p:txBody>
          <a:bodyPr vert="eaVert" wrap="square" rtlCol="0">
            <a:spAutoFit/>
          </a:bodyPr>
          <a:lstStyle/>
          <a:p>
            <a:r>
              <a:rPr kumimoji="1" lang="ja-JP" altLang="en-US" sz="2800" dirty="0"/>
              <a:t>③データ・モデル手順書</a:t>
            </a:r>
          </a:p>
        </p:txBody>
      </p:sp>
      <p:sp>
        <p:nvSpPr>
          <p:cNvPr id="43" name="テキスト ボックス 42"/>
          <p:cNvSpPr txBox="1"/>
          <p:nvPr/>
        </p:nvSpPr>
        <p:spPr>
          <a:xfrm>
            <a:off x="6544480" y="917673"/>
            <a:ext cx="615553" cy="2334490"/>
          </a:xfrm>
          <a:prstGeom prst="rect">
            <a:avLst/>
          </a:prstGeom>
          <a:noFill/>
        </p:spPr>
        <p:txBody>
          <a:bodyPr vert="eaVert" wrap="square" rtlCol="0">
            <a:spAutoFit/>
          </a:bodyPr>
          <a:lstStyle/>
          <a:p>
            <a:r>
              <a:rPr kumimoji="1" lang="ja-JP" altLang="en-US" sz="2800" dirty="0"/>
              <a:t>③作業手順書</a:t>
            </a:r>
          </a:p>
        </p:txBody>
      </p:sp>
      <p:sp>
        <p:nvSpPr>
          <p:cNvPr id="44" name="フローチャート: 代替処理 43">
            <a:extLst>
              <a:ext uri="{FF2B5EF4-FFF2-40B4-BE49-F238E27FC236}">
                <a16:creationId xmlns:a16="http://schemas.microsoft.com/office/drawing/2014/main" id="{AEC243EF-FCFA-46B3-8606-A379FDE2BC87}"/>
              </a:ext>
            </a:extLst>
          </p:cNvPr>
          <p:cNvSpPr/>
          <p:nvPr/>
        </p:nvSpPr>
        <p:spPr>
          <a:xfrm>
            <a:off x="7877623" y="746008"/>
            <a:ext cx="1023469" cy="5375525"/>
          </a:xfrm>
          <a:prstGeom prst="flowChartAlternateProces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pPr algn="ctr"/>
            <a:endParaRPr kumimoji="1" lang="ja-JP" altLang="en-US" sz="2400" dirty="0">
              <a:solidFill>
                <a:schemeClr val="tx1"/>
              </a:solidFill>
            </a:endParaRPr>
          </a:p>
        </p:txBody>
      </p:sp>
      <p:sp>
        <p:nvSpPr>
          <p:cNvPr id="45" name="テキスト ボックス 44"/>
          <p:cNvSpPr txBox="1"/>
          <p:nvPr/>
        </p:nvSpPr>
        <p:spPr>
          <a:xfrm>
            <a:off x="8077464" y="2673177"/>
            <a:ext cx="665597" cy="1754326"/>
          </a:xfrm>
          <a:prstGeom prst="rect">
            <a:avLst/>
          </a:prstGeom>
          <a:noFill/>
        </p:spPr>
        <p:txBody>
          <a:bodyPr wrap="square" rtlCol="0">
            <a:spAutoFit/>
          </a:bodyPr>
          <a:lstStyle/>
          <a:p>
            <a:r>
              <a:rPr kumimoji="1" lang="ja-JP" altLang="en-US" sz="3600" dirty="0">
                <a:latin typeface="ＭＳ Ｐゴシック" panose="020B0600070205080204" pitchFamily="50" charset="-128"/>
                <a:ea typeface="ＭＳ Ｐゴシック" panose="020B0600070205080204" pitchFamily="50" charset="-128"/>
                <a:cs typeface="Meiryo UI" panose="020B0604030504040204" pitchFamily="50" charset="-128"/>
              </a:rPr>
              <a:t>④実施</a:t>
            </a:r>
            <a:endParaRPr kumimoji="1" lang="ja-JP" altLang="en-US" sz="3600" dirty="0">
              <a:solidFill>
                <a:srgbClr val="FF0000"/>
              </a:solidFill>
              <a:latin typeface="ＭＳ Ｐゴシック" panose="020B0600070205080204" pitchFamily="50" charset="-128"/>
              <a:ea typeface="ＭＳ Ｐゴシック" panose="020B0600070205080204" pitchFamily="50" charset="-128"/>
              <a:cs typeface="Meiryo UI" panose="020B0604030504040204" pitchFamily="50" charset="-128"/>
            </a:endParaRPr>
          </a:p>
        </p:txBody>
      </p:sp>
      <p:sp>
        <p:nvSpPr>
          <p:cNvPr id="50" name="矢印: 上 16">
            <a:extLst>
              <a:ext uri="{FF2B5EF4-FFF2-40B4-BE49-F238E27FC236}">
                <a16:creationId xmlns:a16="http://schemas.microsoft.com/office/drawing/2014/main" id="{310286FE-8122-42FD-A2DF-049718E50E74}"/>
              </a:ext>
            </a:extLst>
          </p:cNvPr>
          <p:cNvSpPr/>
          <p:nvPr/>
        </p:nvSpPr>
        <p:spPr>
          <a:xfrm rot="5400000">
            <a:off x="2725635" y="4510438"/>
            <a:ext cx="454773" cy="246231"/>
          </a:xfrm>
          <a:prstGeom prst="up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矢印: 上 16">
            <a:extLst>
              <a:ext uri="{FF2B5EF4-FFF2-40B4-BE49-F238E27FC236}">
                <a16:creationId xmlns:a16="http://schemas.microsoft.com/office/drawing/2014/main" id="{310286FE-8122-42FD-A2DF-049718E50E74}"/>
              </a:ext>
            </a:extLst>
          </p:cNvPr>
          <p:cNvSpPr/>
          <p:nvPr/>
        </p:nvSpPr>
        <p:spPr>
          <a:xfrm rot="5400000">
            <a:off x="4307312" y="4543079"/>
            <a:ext cx="454773" cy="246231"/>
          </a:xfrm>
          <a:prstGeom prst="up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矢印: 上 16">
            <a:extLst>
              <a:ext uri="{FF2B5EF4-FFF2-40B4-BE49-F238E27FC236}">
                <a16:creationId xmlns:a16="http://schemas.microsoft.com/office/drawing/2014/main" id="{310286FE-8122-42FD-A2DF-049718E50E74}"/>
              </a:ext>
            </a:extLst>
          </p:cNvPr>
          <p:cNvSpPr/>
          <p:nvPr/>
        </p:nvSpPr>
        <p:spPr>
          <a:xfrm rot="5400000">
            <a:off x="5886981" y="4543079"/>
            <a:ext cx="454773" cy="246231"/>
          </a:xfrm>
          <a:prstGeom prst="up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矢印: 上 16">
            <a:extLst>
              <a:ext uri="{FF2B5EF4-FFF2-40B4-BE49-F238E27FC236}">
                <a16:creationId xmlns:a16="http://schemas.microsoft.com/office/drawing/2014/main" id="{310286FE-8122-42FD-A2DF-049718E50E74}"/>
              </a:ext>
            </a:extLst>
          </p:cNvPr>
          <p:cNvSpPr/>
          <p:nvPr/>
        </p:nvSpPr>
        <p:spPr>
          <a:xfrm rot="5400000">
            <a:off x="5879300" y="1927148"/>
            <a:ext cx="454773" cy="246231"/>
          </a:xfrm>
          <a:prstGeom prst="up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矢印: 上 16">
            <a:extLst>
              <a:ext uri="{FF2B5EF4-FFF2-40B4-BE49-F238E27FC236}">
                <a16:creationId xmlns:a16="http://schemas.microsoft.com/office/drawing/2014/main" id="{310286FE-8122-42FD-A2DF-049718E50E74}"/>
              </a:ext>
            </a:extLst>
          </p:cNvPr>
          <p:cNvSpPr/>
          <p:nvPr/>
        </p:nvSpPr>
        <p:spPr>
          <a:xfrm rot="5400000">
            <a:off x="7498851" y="1927147"/>
            <a:ext cx="454773" cy="246231"/>
          </a:xfrm>
          <a:prstGeom prst="up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矢印: 上 16">
            <a:extLst>
              <a:ext uri="{FF2B5EF4-FFF2-40B4-BE49-F238E27FC236}">
                <a16:creationId xmlns:a16="http://schemas.microsoft.com/office/drawing/2014/main" id="{310286FE-8122-42FD-A2DF-049718E50E74}"/>
              </a:ext>
            </a:extLst>
          </p:cNvPr>
          <p:cNvSpPr/>
          <p:nvPr/>
        </p:nvSpPr>
        <p:spPr>
          <a:xfrm rot="5400000">
            <a:off x="7459602" y="4578126"/>
            <a:ext cx="454773" cy="246231"/>
          </a:xfrm>
          <a:prstGeom prst="up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矢印: 上 16">
            <a:extLst>
              <a:ext uri="{FF2B5EF4-FFF2-40B4-BE49-F238E27FC236}">
                <a16:creationId xmlns:a16="http://schemas.microsoft.com/office/drawing/2014/main" id="{310286FE-8122-42FD-A2DF-049718E50E74}"/>
              </a:ext>
            </a:extLst>
          </p:cNvPr>
          <p:cNvSpPr/>
          <p:nvPr/>
        </p:nvSpPr>
        <p:spPr>
          <a:xfrm rot="5400000">
            <a:off x="8865268" y="1961502"/>
            <a:ext cx="454773" cy="246231"/>
          </a:xfrm>
          <a:prstGeom prst="up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矢印: 上 16">
            <a:extLst>
              <a:ext uri="{FF2B5EF4-FFF2-40B4-BE49-F238E27FC236}">
                <a16:creationId xmlns:a16="http://schemas.microsoft.com/office/drawing/2014/main" id="{310286FE-8122-42FD-A2DF-049718E50E74}"/>
              </a:ext>
            </a:extLst>
          </p:cNvPr>
          <p:cNvSpPr/>
          <p:nvPr/>
        </p:nvSpPr>
        <p:spPr>
          <a:xfrm rot="5400000">
            <a:off x="8908578" y="4597743"/>
            <a:ext cx="454773" cy="246231"/>
          </a:xfrm>
          <a:prstGeom prst="up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矢印: 上 16">
            <a:extLst>
              <a:ext uri="{FF2B5EF4-FFF2-40B4-BE49-F238E27FC236}">
                <a16:creationId xmlns:a16="http://schemas.microsoft.com/office/drawing/2014/main" id="{310286FE-8122-42FD-A2DF-049718E50E74}"/>
              </a:ext>
            </a:extLst>
          </p:cNvPr>
          <p:cNvSpPr/>
          <p:nvPr/>
        </p:nvSpPr>
        <p:spPr>
          <a:xfrm rot="5400000">
            <a:off x="10384976" y="1937634"/>
            <a:ext cx="454773" cy="246231"/>
          </a:xfrm>
          <a:prstGeom prst="up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矢印: 上 16">
            <a:extLst>
              <a:ext uri="{FF2B5EF4-FFF2-40B4-BE49-F238E27FC236}">
                <a16:creationId xmlns:a16="http://schemas.microsoft.com/office/drawing/2014/main" id="{310286FE-8122-42FD-A2DF-049718E50E74}"/>
              </a:ext>
            </a:extLst>
          </p:cNvPr>
          <p:cNvSpPr/>
          <p:nvPr/>
        </p:nvSpPr>
        <p:spPr>
          <a:xfrm rot="5400000">
            <a:off x="10360109" y="4634674"/>
            <a:ext cx="454773" cy="246231"/>
          </a:xfrm>
          <a:prstGeom prst="up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U ターン矢印 59"/>
          <p:cNvSpPr/>
          <p:nvPr/>
        </p:nvSpPr>
        <p:spPr>
          <a:xfrm flipH="1" flipV="1">
            <a:off x="2079109" y="6030752"/>
            <a:ext cx="9347103" cy="658897"/>
          </a:xfrm>
          <a:prstGeom prst="uturnArrow">
            <a:avLst/>
          </a:prstGeom>
          <a:solidFill>
            <a:schemeClr val="accent3"/>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8" name="フローチャート: 代替処理 47">
            <a:extLst>
              <a:ext uri="{FF2B5EF4-FFF2-40B4-BE49-F238E27FC236}">
                <a16:creationId xmlns:a16="http://schemas.microsoft.com/office/drawing/2014/main" id="{AEC243EF-FCFA-46B3-8606-A379FDE2BC87}"/>
              </a:ext>
            </a:extLst>
          </p:cNvPr>
          <p:cNvSpPr/>
          <p:nvPr/>
        </p:nvSpPr>
        <p:spPr>
          <a:xfrm>
            <a:off x="10822800" y="735147"/>
            <a:ext cx="1023469" cy="5367903"/>
          </a:xfrm>
          <a:prstGeom prst="flowChartAlternateProces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pPr algn="ctr"/>
            <a:endParaRPr kumimoji="1" lang="ja-JP" altLang="en-US" sz="2400" dirty="0">
              <a:solidFill>
                <a:schemeClr val="tx1"/>
              </a:solidFill>
            </a:endParaRPr>
          </a:p>
        </p:txBody>
      </p:sp>
      <p:sp>
        <p:nvSpPr>
          <p:cNvPr id="7" name="フローチャート: 代替処理 6">
            <a:extLst>
              <a:ext uri="{FF2B5EF4-FFF2-40B4-BE49-F238E27FC236}">
                <a16:creationId xmlns:a16="http://schemas.microsoft.com/office/drawing/2014/main" id="{AEC243EF-FCFA-46B3-8606-A379FDE2BC87}"/>
              </a:ext>
            </a:extLst>
          </p:cNvPr>
          <p:cNvSpPr/>
          <p:nvPr/>
        </p:nvSpPr>
        <p:spPr>
          <a:xfrm>
            <a:off x="1697269" y="735147"/>
            <a:ext cx="1023469" cy="5386387"/>
          </a:xfrm>
          <a:prstGeom prst="flowChartAlternateProces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pPr algn="ctr"/>
            <a:endParaRPr kumimoji="1" lang="ja-JP" altLang="en-US" sz="2400" dirty="0">
              <a:solidFill>
                <a:schemeClr val="tx1"/>
              </a:solidFill>
            </a:endParaRPr>
          </a:p>
        </p:txBody>
      </p:sp>
      <p:sp>
        <p:nvSpPr>
          <p:cNvPr id="49" name="テキスト ボックス 48"/>
          <p:cNvSpPr txBox="1"/>
          <p:nvPr/>
        </p:nvSpPr>
        <p:spPr>
          <a:xfrm>
            <a:off x="10999860" y="2734295"/>
            <a:ext cx="665597" cy="1754326"/>
          </a:xfrm>
          <a:prstGeom prst="rect">
            <a:avLst/>
          </a:prstGeom>
          <a:noFill/>
        </p:spPr>
        <p:txBody>
          <a:bodyPr wrap="square" rtlCol="0">
            <a:spAutoFit/>
          </a:bodyPr>
          <a:lstStyle/>
          <a:p>
            <a:r>
              <a:rPr kumimoji="1" lang="ja-JP" altLang="en-US" sz="3600" dirty="0">
                <a:latin typeface="ＭＳ Ｐゴシック" panose="020B0600070205080204" pitchFamily="50" charset="-128"/>
                <a:ea typeface="ＭＳ Ｐゴシック" panose="020B0600070205080204" pitchFamily="50" charset="-128"/>
                <a:cs typeface="Meiryo UI" panose="020B0604030504040204" pitchFamily="50" charset="-128"/>
              </a:rPr>
              <a:t>⑥改善</a:t>
            </a:r>
            <a:endParaRPr kumimoji="1" lang="ja-JP" altLang="en-US" sz="3600" dirty="0">
              <a:solidFill>
                <a:srgbClr val="FF0000"/>
              </a:solidFill>
              <a:latin typeface="ＭＳ Ｐゴシック" panose="020B0600070205080204" pitchFamily="50" charset="-128"/>
              <a:ea typeface="ＭＳ Ｐゴシック" panose="020B0600070205080204" pitchFamily="50" charset="-128"/>
              <a:cs typeface="Meiryo UI" panose="020B0604030504040204" pitchFamily="50" charset="-128"/>
            </a:endParaRPr>
          </a:p>
        </p:txBody>
      </p:sp>
      <p:sp>
        <p:nvSpPr>
          <p:cNvPr id="19" name="テキスト ボックス 18"/>
          <p:cNvSpPr txBox="1"/>
          <p:nvPr/>
        </p:nvSpPr>
        <p:spPr>
          <a:xfrm>
            <a:off x="1940084" y="1443181"/>
            <a:ext cx="665597" cy="3970318"/>
          </a:xfrm>
          <a:prstGeom prst="rect">
            <a:avLst/>
          </a:prstGeom>
          <a:noFill/>
        </p:spPr>
        <p:txBody>
          <a:bodyPr wrap="square" rtlCol="0">
            <a:spAutoFit/>
          </a:bodyPr>
          <a:lstStyle/>
          <a:p>
            <a:r>
              <a:rPr kumimoji="1" lang="ja-JP" altLang="en-US" sz="3600" dirty="0">
                <a:latin typeface="ＭＳ Ｐゴシック" panose="020B0600070205080204" pitchFamily="50" charset="-128"/>
                <a:ea typeface="ＭＳ Ｐゴシック" panose="020B0600070205080204" pitchFamily="50" charset="-128"/>
                <a:cs typeface="Meiryo UI" panose="020B0604030504040204" pitchFamily="50" charset="-128"/>
              </a:rPr>
              <a:t>事</a:t>
            </a:r>
            <a:endParaRPr kumimoji="1" lang="en-US" altLang="ja-JP" sz="3600" dirty="0">
              <a:latin typeface="ＭＳ Ｐゴシック" panose="020B0600070205080204" pitchFamily="50" charset="-128"/>
              <a:ea typeface="ＭＳ Ｐゴシック" panose="020B0600070205080204" pitchFamily="50" charset="-128"/>
              <a:cs typeface="Meiryo UI" panose="020B0604030504040204" pitchFamily="50" charset="-128"/>
            </a:endParaRPr>
          </a:p>
          <a:p>
            <a:pPr algn="ctr"/>
            <a:r>
              <a:rPr kumimoji="1" lang="ja-JP" altLang="en-US" sz="3600" dirty="0">
                <a:latin typeface="ＭＳ Ｐゴシック" panose="020B0600070205080204" pitchFamily="50" charset="-128"/>
                <a:ea typeface="ＭＳ Ｐゴシック" panose="020B0600070205080204" pitchFamily="50" charset="-128"/>
                <a:cs typeface="Meiryo UI" panose="020B0604030504040204" pitchFamily="50" charset="-128"/>
              </a:rPr>
              <a:t>業・管理</a:t>
            </a:r>
            <a:endParaRPr kumimoji="1" lang="en-US" altLang="ja-JP" sz="3600" dirty="0">
              <a:latin typeface="ＭＳ Ｐゴシック" panose="020B0600070205080204" pitchFamily="50" charset="-128"/>
              <a:ea typeface="ＭＳ Ｐゴシック" panose="020B0600070205080204" pitchFamily="50" charset="-128"/>
              <a:cs typeface="Meiryo UI" panose="020B0604030504040204" pitchFamily="50" charset="-128"/>
            </a:endParaRPr>
          </a:p>
          <a:p>
            <a:r>
              <a:rPr kumimoji="1" lang="ja-JP" altLang="en-US" sz="3600" dirty="0">
                <a:latin typeface="ＭＳ Ｐゴシック" panose="020B0600070205080204" pitchFamily="50" charset="-128"/>
                <a:ea typeface="ＭＳ Ｐゴシック" panose="020B0600070205080204" pitchFamily="50" charset="-128"/>
                <a:cs typeface="Meiryo UI" panose="020B0604030504040204" pitchFamily="50" charset="-128"/>
              </a:rPr>
              <a:t>工</a:t>
            </a:r>
            <a:endParaRPr kumimoji="1" lang="en-US" altLang="ja-JP" sz="3600" dirty="0">
              <a:latin typeface="ＭＳ Ｐゴシック" panose="020B0600070205080204" pitchFamily="50" charset="-128"/>
              <a:ea typeface="ＭＳ Ｐゴシック" panose="020B0600070205080204" pitchFamily="50" charset="-128"/>
              <a:cs typeface="Meiryo UI" panose="020B0604030504040204" pitchFamily="50" charset="-128"/>
            </a:endParaRPr>
          </a:p>
          <a:p>
            <a:r>
              <a:rPr kumimoji="1" lang="ja-JP" altLang="en-US" sz="3600" dirty="0">
                <a:latin typeface="ＭＳ Ｐゴシック" panose="020B0600070205080204" pitchFamily="50" charset="-128"/>
                <a:ea typeface="ＭＳ Ｐゴシック" panose="020B0600070205080204" pitchFamily="50" charset="-128"/>
                <a:cs typeface="Meiryo UI" panose="020B0604030504040204" pitchFamily="50" charset="-128"/>
              </a:rPr>
              <a:t>程</a:t>
            </a:r>
            <a:endParaRPr kumimoji="1" lang="ja-JP" altLang="en-US" sz="3600" dirty="0">
              <a:solidFill>
                <a:srgbClr val="FF0000"/>
              </a:solidFill>
              <a:latin typeface="ＭＳ Ｐゴシック" panose="020B0600070205080204" pitchFamily="50" charset="-128"/>
              <a:ea typeface="ＭＳ Ｐゴシック" panose="020B0600070205080204" pitchFamily="50" charset="-128"/>
              <a:cs typeface="Meiryo UI" panose="020B0604030504040204" pitchFamily="50" charset="-128"/>
            </a:endParaRPr>
          </a:p>
        </p:txBody>
      </p:sp>
      <p:sp>
        <p:nvSpPr>
          <p:cNvPr id="61" name="フローチャート: 代替処理 60">
            <a:extLst>
              <a:ext uri="{FF2B5EF4-FFF2-40B4-BE49-F238E27FC236}">
                <a16:creationId xmlns:a16="http://schemas.microsoft.com/office/drawing/2014/main" id="{40384134-FBE8-4DCB-8875-06FC10BD8A3A}"/>
              </a:ext>
            </a:extLst>
          </p:cNvPr>
          <p:cNvSpPr/>
          <p:nvPr/>
        </p:nvSpPr>
        <p:spPr>
          <a:xfrm>
            <a:off x="244465" y="701237"/>
            <a:ext cx="1233195" cy="2550922"/>
          </a:xfrm>
          <a:prstGeom prst="flowChartAlternateProcess">
            <a:avLst/>
          </a:prstGeom>
          <a:solidFill>
            <a:schemeClr val="accent2">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tlCol="0" anchor="t" anchorCtr="0"/>
          <a:lstStyle/>
          <a:p>
            <a:pPr algn="ctr"/>
            <a:endParaRPr kumimoji="1" lang="ja-JP" altLang="en-US" sz="3200" dirty="0">
              <a:solidFill>
                <a:schemeClr val="accent5">
                  <a:lumMod val="75000"/>
                </a:schemeClr>
              </a:solidFill>
            </a:endParaRPr>
          </a:p>
        </p:txBody>
      </p:sp>
      <p:sp>
        <p:nvSpPr>
          <p:cNvPr id="62" name="フローチャート: 代替処理 61">
            <a:extLst>
              <a:ext uri="{FF2B5EF4-FFF2-40B4-BE49-F238E27FC236}">
                <a16:creationId xmlns:a16="http://schemas.microsoft.com/office/drawing/2014/main" id="{40384134-FBE8-4DCB-8875-06FC10BD8A3A}"/>
              </a:ext>
            </a:extLst>
          </p:cNvPr>
          <p:cNvSpPr/>
          <p:nvPr/>
        </p:nvSpPr>
        <p:spPr>
          <a:xfrm>
            <a:off x="251039" y="3572109"/>
            <a:ext cx="1233195" cy="2530942"/>
          </a:xfrm>
          <a:prstGeom prst="flowChartAlternateProcess">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tlCol="0" anchor="t" anchorCtr="0"/>
          <a:lstStyle/>
          <a:p>
            <a:pPr algn="ctr"/>
            <a:endParaRPr kumimoji="1" lang="ja-JP" altLang="en-US" sz="3200" dirty="0">
              <a:solidFill>
                <a:schemeClr val="accent5">
                  <a:lumMod val="75000"/>
                </a:schemeClr>
              </a:solidFill>
            </a:endParaRPr>
          </a:p>
        </p:txBody>
      </p:sp>
      <p:sp>
        <p:nvSpPr>
          <p:cNvPr id="63" name="テキスト ボックス 62"/>
          <p:cNvSpPr txBox="1"/>
          <p:nvPr/>
        </p:nvSpPr>
        <p:spPr>
          <a:xfrm>
            <a:off x="363635" y="855717"/>
            <a:ext cx="1046440" cy="2410064"/>
          </a:xfrm>
          <a:prstGeom prst="rect">
            <a:avLst/>
          </a:prstGeom>
          <a:noFill/>
        </p:spPr>
        <p:txBody>
          <a:bodyPr vert="eaVert" wrap="square" rtlCol="0">
            <a:spAutoFit/>
          </a:bodyPr>
          <a:lstStyle/>
          <a:p>
            <a:pPr algn="ctr"/>
            <a:r>
              <a:rPr kumimoji="1" lang="ja-JP" altLang="en-US" sz="2800" dirty="0">
                <a:solidFill>
                  <a:srgbClr val="FF0000"/>
                </a:solidFill>
              </a:rPr>
              <a:t>実物空間</a:t>
            </a:r>
            <a:endParaRPr kumimoji="1" lang="en-US" altLang="ja-JP" sz="2800" dirty="0">
              <a:solidFill>
                <a:srgbClr val="FF0000"/>
              </a:solidFill>
            </a:endParaRPr>
          </a:p>
          <a:p>
            <a:pPr algn="ctr"/>
            <a:r>
              <a:rPr kumimoji="1" lang="ja-JP" altLang="en-US" sz="2400" dirty="0">
                <a:solidFill>
                  <a:srgbClr val="FF0000"/>
                </a:solidFill>
              </a:rPr>
              <a:t>（フィジカル空間</a:t>
            </a:r>
            <a:r>
              <a:rPr kumimoji="1" lang="ja-JP" altLang="en-US" sz="2800" dirty="0">
                <a:solidFill>
                  <a:srgbClr val="FF0000"/>
                </a:solidFill>
              </a:rPr>
              <a:t>）</a:t>
            </a:r>
          </a:p>
        </p:txBody>
      </p:sp>
      <p:sp>
        <p:nvSpPr>
          <p:cNvPr id="64" name="テキスト ボックス 63"/>
          <p:cNvSpPr txBox="1"/>
          <p:nvPr/>
        </p:nvSpPr>
        <p:spPr>
          <a:xfrm>
            <a:off x="340651" y="3655519"/>
            <a:ext cx="1046440" cy="2410064"/>
          </a:xfrm>
          <a:prstGeom prst="rect">
            <a:avLst/>
          </a:prstGeom>
          <a:noFill/>
        </p:spPr>
        <p:txBody>
          <a:bodyPr vert="eaVert" wrap="square" rtlCol="0">
            <a:spAutoFit/>
          </a:bodyPr>
          <a:lstStyle/>
          <a:p>
            <a:pPr algn="ctr"/>
            <a:r>
              <a:rPr kumimoji="1" lang="ja-JP" altLang="en-US" sz="2800" dirty="0">
                <a:solidFill>
                  <a:srgbClr val="FF0000"/>
                </a:solidFill>
              </a:rPr>
              <a:t>仮想空間</a:t>
            </a:r>
            <a:endParaRPr kumimoji="1" lang="en-US" altLang="ja-JP" sz="2800" dirty="0">
              <a:solidFill>
                <a:srgbClr val="FF0000"/>
              </a:solidFill>
            </a:endParaRPr>
          </a:p>
          <a:p>
            <a:pPr algn="ctr"/>
            <a:r>
              <a:rPr kumimoji="1" lang="ja-JP" altLang="en-US" sz="2400" dirty="0">
                <a:solidFill>
                  <a:srgbClr val="FF0000"/>
                </a:solidFill>
              </a:rPr>
              <a:t>（サイバー空間</a:t>
            </a:r>
            <a:r>
              <a:rPr kumimoji="1" lang="ja-JP" altLang="en-US" sz="2800" dirty="0">
                <a:solidFill>
                  <a:srgbClr val="FF0000"/>
                </a:solidFill>
              </a:rPr>
              <a:t>）</a:t>
            </a:r>
          </a:p>
        </p:txBody>
      </p:sp>
      <p:sp>
        <p:nvSpPr>
          <p:cNvPr id="66" name="フローチャート: 代替処理 65">
            <a:extLst>
              <a:ext uri="{FF2B5EF4-FFF2-40B4-BE49-F238E27FC236}">
                <a16:creationId xmlns:a16="http://schemas.microsoft.com/office/drawing/2014/main" id="{40384134-FBE8-4DCB-8875-06FC10BD8A3A}"/>
              </a:ext>
            </a:extLst>
          </p:cNvPr>
          <p:cNvSpPr/>
          <p:nvPr/>
        </p:nvSpPr>
        <p:spPr>
          <a:xfrm>
            <a:off x="9215770" y="749927"/>
            <a:ext cx="1233195" cy="2524774"/>
          </a:xfrm>
          <a:prstGeom prst="flowChartAlternateProcess">
            <a:avLst/>
          </a:prstGeom>
          <a:solidFill>
            <a:schemeClr val="accent2">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tlCol="0" anchor="t" anchorCtr="0"/>
          <a:lstStyle/>
          <a:p>
            <a:pPr algn="ctr"/>
            <a:endParaRPr kumimoji="1" lang="ja-JP" altLang="en-US" sz="3200" dirty="0">
              <a:solidFill>
                <a:schemeClr val="accent5">
                  <a:lumMod val="75000"/>
                </a:schemeClr>
              </a:solidFill>
            </a:endParaRPr>
          </a:p>
        </p:txBody>
      </p:sp>
      <p:sp>
        <p:nvSpPr>
          <p:cNvPr id="67" name="テキスト ボックス 66"/>
          <p:cNvSpPr txBox="1"/>
          <p:nvPr/>
        </p:nvSpPr>
        <p:spPr>
          <a:xfrm>
            <a:off x="9515218" y="917673"/>
            <a:ext cx="615553" cy="2410064"/>
          </a:xfrm>
          <a:prstGeom prst="rect">
            <a:avLst/>
          </a:prstGeom>
          <a:noFill/>
        </p:spPr>
        <p:txBody>
          <a:bodyPr vert="eaVert" wrap="square" rtlCol="0">
            <a:spAutoFit/>
          </a:bodyPr>
          <a:lstStyle/>
          <a:p>
            <a:r>
              <a:rPr kumimoji="1" lang="ja-JP" altLang="en-US" sz="2800" dirty="0"/>
              <a:t>⑤評価</a:t>
            </a:r>
          </a:p>
        </p:txBody>
      </p:sp>
      <p:sp>
        <p:nvSpPr>
          <p:cNvPr id="68" name="フローチャート: 代替処理 67">
            <a:extLst>
              <a:ext uri="{FF2B5EF4-FFF2-40B4-BE49-F238E27FC236}">
                <a16:creationId xmlns:a16="http://schemas.microsoft.com/office/drawing/2014/main" id="{40384134-FBE8-4DCB-8875-06FC10BD8A3A}"/>
              </a:ext>
            </a:extLst>
          </p:cNvPr>
          <p:cNvSpPr/>
          <p:nvPr/>
        </p:nvSpPr>
        <p:spPr>
          <a:xfrm>
            <a:off x="9267947" y="3574872"/>
            <a:ext cx="1233195" cy="2560787"/>
          </a:xfrm>
          <a:prstGeom prst="flowChartAlternateProcess">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tlCol="0" anchor="t" anchorCtr="0"/>
          <a:lstStyle/>
          <a:p>
            <a:pPr algn="ctr"/>
            <a:endParaRPr kumimoji="1" lang="ja-JP" altLang="en-US" sz="3200" dirty="0">
              <a:solidFill>
                <a:schemeClr val="accent5">
                  <a:lumMod val="75000"/>
                </a:schemeClr>
              </a:solidFill>
            </a:endParaRPr>
          </a:p>
        </p:txBody>
      </p:sp>
      <p:sp>
        <p:nvSpPr>
          <p:cNvPr id="70" name="テキスト ボックス 69"/>
          <p:cNvSpPr txBox="1"/>
          <p:nvPr/>
        </p:nvSpPr>
        <p:spPr>
          <a:xfrm>
            <a:off x="9576767" y="3575771"/>
            <a:ext cx="615553" cy="2410064"/>
          </a:xfrm>
          <a:prstGeom prst="rect">
            <a:avLst/>
          </a:prstGeom>
          <a:noFill/>
        </p:spPr>
        <p:txBody>
          <a:bodyPr vert="eaVert" wrap="square" rtlCol="0">
            <a:spAutoFit/>
          </a:bodyPr>
          <a:lstStyle/>
          <a:p>
            <a:r>
              <a:rPr kumimoji="1" lang="ja-JP" altLang="en-US" sz="2800" dirty="0"/>
              <a:t>⑤評価</a:t>
            </a:r>
          </a:p>
        </p:txBody>
      </p:sp>
      <p:sp>
        <p:nvSpPr>
          <p:cNvPr id="2" name="正方形/長方形 1"/>
          <p:cNvSpPr/>
          <p:nvPr/>
        </p:nvSpPr>
        <p:spPr>
          <a:xfrm>
            <a:off x="1697269" y="90533"/>
            <a:ext cx="10149000" cy="466679"/>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5" name="直線コネクタ 14"/>
          <p:cNvCxnSpPr/>
          <p:nvPr/>
        </p:nvCxnSpPr>
        <p:spPr>
          <a:xfrm>
            <a:off x="7697000" y="90533"/>
            <a:ext cx="0" cy="46667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5" name="直線コネクタ 64"/>
          <p:cNvCxnSpPr/>
          <p:nvPr/>
        </p:nvCxnSpPr>
        <p:spPr>
          <a:xfrm>
            <a:off x="9027761" y="90533"/>
            <a:ext cx="0" cy="46667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9" name="直線コネクタ 68"/>
          <p:cNvCxnSpPr/>
          <p:nvPr/>
        </p:nvCxnSpPr>
        <p:spPr>
          <a:xfrm>
            <a:off x="10586956" y="90533"/>
            <a:ext cx="0" cy="46667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4488290" y="10763"/>
            <a:ext cx="417689" cy="646331"/>
          </a:xfrm>
          <a:prstGeom prst="rect">
            <a:avLst/>
          </a:prstGeom>
          <a:noFill/>
        </p:spPr>
        <p:txBody>
          <a:bodyPr wrap="square" rtlCol="0">
            <a:spAutoFit/>
          </a:bodyPr>
          <a:lstStyle/>
          <a:p>
            <a:pPr algn="ctr"/>
            <a:r>
              <a:rPr kumimoji="1" lang="ja-JP" altLang="en-US" sz="3600" dirty="0"/>
              <a:t>Ｐ</a:t>
            </a:r>
          </a:p>
        </p:txBody>
      </p:sp>
      <p:sp>
        <p:nvSpPr>
          <p:cNvPr id="71" name="テキスト ボックス 70"/>
          <p:cNvSpPr txBox="1"/>
          <p:nvPr/>
        </p:nvSpPr>
        <p:spPr>
          <a:xfrm>
            <a:off x="8153536" y="5133"/>
            <a:ext cx="417689" cy="646331"/>
          </a:xfrm>
          <a:prstGeom prst="rect">
            <a:avLst/>
          </a:prstGeom>
          <a:noFill/>
        </p:spPr>
        <p:txBody>
          <a:bodyPr wrap="square" rtlCol="0">
            <a:spAutoFit/>
          </a:bodyPr>
          <a:lstStyle/>
          <a:p>
            <a:pPr algn="ctr"/>
            <a:r>
              <a:rPr kumimoji="1" lang="ja-JP" altLang="en-US" sz="3600" dirty="0"/>
              <a:t>Ｄ</a:t>
            </a:r>
          </a:p>
        </p:txBody>
      </p:sp>
      <p:sp>
        <p:nvSpPr>
          <p:cNvPr id="72" name="テキスト ボックス 71"/>
          <p:cNvSpPr txBox="1"/>
          <p:nvPr/>
        </p:nvSpPr>
        <p:spPr>
          <a:xfrm>
            <a:off x="9649561" y="6751"/>
            <a:ext cx="417689" cy="646331"/>
          </a:xfrm>
          <a:prstGeom prst="rect">
            <a:avLst/>
          </a:prstGeom>
          <a:noFill/>
        </p:spPr>
        <p:txBody>
          <a:bodyPr wrap="square" rtlCol="0">
            <a:spAutoFit/>
          </a:bodyPr>
          <a:lstStyle/>
          <a:p>
            <a:pPr algn="ctr"/>
            <a:r>
              <a:rPr kumimoji="1" lang="ja-JP" altLang="en-US" sz="3600" dirty="0"/>
              <a:t>Ｃ</a:t>
            </a:r>
          </a:p>
        </p:txBody>
      </p:sp>
      <p:sp>
        <p:nvSpPr>
          <p:cNvPr id="73" name="テキスト ボックス 72"/>
          <p:cNvSpPr txBox="1"/>
          <p:nvPr/>
        </p:nvSpPr>
        <p:spPr>
          <a:xfrm>
            <a:off x="11008524" y="-152"/>
            <a:ext cx="417689" cy="646331"/>
          </a:xfrm>
          <a:prstGeom prst="rect">
            <a:avLst/>
          </a:prstGeom>
          <a:noFill/>
        </p:spPr>
        <p:txBody>
          <a:bodyPr wrap="square" rtlCol="0">
            <a:spAutoFit/>
          </a:bodyPr>
          <a:lstStyle/>
          <a:p>
            <a:pPr algn="ctr"/>
            <a:r>
              <a:rPr kumimoji="1" lang="ja-JP" altLang="en-US" sz="3600" dirty="0"/>
              <a:t>Ａ</a:t>
            </a:r>
          </a:p>
        </p:txBody>
      </p:sp>
      <p:pic>
        <p:nvPicPr>
          <p:cNvPr id="47" name="図 46" descr="img_h1">
            <a:extLst>
              <a:ext uri="{FF2B5EF4-FFF2-40B4-BE49-F238E27FC236}">
                <a16:creationId xmlns:a16="http://schemas.microsoft.com/office/drawing/2014/main" id="{BE10E41E-CECA-46DB-96D0-B563C1422ACE}"/>
              </a:ext>
            </a:extLst>
          </p:cNvPr>
          <p:cNvPicPr/>
          <p:nvPr/>
        </p:nvPicPr>
        <p:blipFill>
          <a:blip r:embed="rId3" cstate="print"/>
          <a:srcRect/>
          <a:stretch>
            <a:fillRect/>
          </a:stretch>
        </p:blipFill>
        <p:spPr bwMode="auto">
          <a:xfrm>
            <a:off x="86750" y="6494865"/>
            <a:ext cx="1856616" cy="236343"/>
          </a:xfrm>
          <a:prstGeom prst="rect">
            <a:avLst/>
          </a:prstGeom>
          <a:noFill/>
          <a:ln w="9525">
            <a:noFill/>
            <a:miter lim="800000"/>
            <a:headEnd/>
            <a:tailEnd/>
          </a:ln>
        </p:spPr>
      </p:pic>
    </p:spTree>
    <p:extLst>
      <p:ext uri="{BB962C8B-B14F-4D97-AF65-F5344CB8AC3E}">
        <p14:creationId xmlns:p14="http://schemas.microsoft.com/office/powerpoint/2010/main" val="30786590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2298700" y="5334000"/>
            <a:ext cx="7899401" cy="15240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 name="テキスト ボックス 6"/>
          <p:cNvSpPr txBox="1"/>
          <p:nvPr/>
        </p:nvSpPr>
        <p:spPr>
          <a:xfrm>
            <a:off x="490325" y="749794"/>
            <a:ext cx="11236749" cy="1477328"/>
          </a:xfrm>
          <a:prstGeom prst="rect">
            <a:avLst/>
          </a:prstGeom>
          <a:solidFill>
            <a:schemeClr val="accent4">
              <a:lumMod val="20000"/>
              <a:lumOff val="80000"/>
            </a:schemeClr>
          </a:solidFill>
          <a:ln>
            <a:solidFill>
              <a:schemeClr val="tx1"/>
            </a:solidFill>
          </a:ln>
        </p:spPr>
        <p:txBody>
          <a:bodyPr wrap="square" rtlCol="0">
            <a:spAutoFit/>
          </a:bodyPr>
          <a:lstStyle/>
          <a:p>
            <a:r>
              <a:rPr lang="ja-JP" altLang="en-US" dirty="0"/>
              <a:t>〇　</a:t>
            </a:r>
            <a:r>
              <a:rPr lang="ja-JP" altLang="en-US" dirty="0" smtClean="0"/>
              <a:t>ダム建設事業において、サイバー</a:t>
            </a:r>
            <a:r>
              <a:rPr lang="ja-JP" altLang="en-US" dirty="0"/>
              <a:t>空間上で統合</a:t>
            </a:r>
            <a:r>
              <a:rPr lang="en-US" altLang="ja-JP" dirty="0"/>
              <a:t>CIM</a:t>
            </a:r>
            <a:r>
              <a:rPr lang="ja-JP" altLang="en-US" dirty="0"/>
              <a:t>モデルやデータを用いて成果品の確認、評価、改善など</a:t>
            </a:r>
            <a:r>
              <a:rPr lang="ja-JP" altLang="en-US" dirty="0" smtClean="0"/>
              <a:t>検</a:t>
            </a:r>
            <a:endParaRPr lang="en-US" altLang="ja-JP" dirty="0" smtClean="0"/>
          </a:p>
          <a:p>
            <a:r>
              <a:rPr lang="ja-JP" altLang="en-US" dirty="0"/>
              <a:t>　</a:t>
            </a:r>
            <a:r>
              <a:rPr lang="ja-JP" altLang="en-US" dirty="0" smtClean="0"/>
              <a:t>　</a:t>
            </a:r>
            <a:r>
              <a:rPr lang="ja-JP" altLang="en-US" dirty="0" err="1" smtClean="0"/>
              <a:t>討して</a:t>
            </a:r>
            <a:r>
              <a:rPr lang="ja-JP" altLang="en-US" dirty="0"/>
              <a:t>フィジカル空間へ結果を反映させ、業務や工事の効率化や高度化を図る。</a:t>
            </a:r>
            <a:endParaRPr lang="en-US" altLang="ja-JP" dirty="0"/>
          </a:p>
          <a:p>
            <a:r>
              <a:rPr lang="ja-JP" altLang="en-US" dirty="0"/>
              <a:t>○　</a:t>
            </a:r>
            <a:r>
              <a:rPr lang="en-US" altLang="ja-JP" dirty="0"/>
              <a:t>JACIC</a:t>
            </a:r>
            <a:r>
              <a:rPr lang="ja-JP" altLang="en-US" dirty="0"/>
              <a:t>クラウドを活用することにより、サイバー空間でダムの将来像を直接的に確認することが可能となり、即時</a:t>
            </a:r>
            <a:r>
              <a:rPr lang="ja-JP" altLang="en-US" dirty="0" smtClean="0"/>
              <a:t>・</a:t>
            </a:r>
            <a:endParaRPr lang="en-US" altLang="ja-JP" dirty="0" smtClean="0"/>
          </a:p>
          <a:p>
            <a:r>
              <a:rPr lang="ja-JP" altLang="en-US" dirty="0"/>
              <a:t>　</a:t>
            </a:r>
            <a:r>
              <a:rPr lang="ja-JP" altLang="en-US" dirty="0" smtClean="0"/>
              <a:t>　同時的</a:t>
            </a:r>
            <a:r>
              <a:rPr lang="ja-JP" altLang="en-US" dirty="0"/>
              <a:t>に受発注者間の情報共有と共通認識の構築が可能となる。</a:t>
            </a:r>
            <a:endParaRPr lang="en-US" altLang="ja-JP" dirty="0"/>
          </a:p>
          <a:p>
            <a:r>
              <a:rPr lang="ja-JP" altLang="en-US" dirty="0"/>
              <a:t>○　また、関係者や一般住民などへ</a:t>
            </a:r>
            <a:r>
              <a:rPr lang="en-US" altLang="ja-JP" dirty="0"/>
              <a:t>QR</a:t>
            </a:r>
            <a:r>
              <a:rPr lang="ja-JP" altLang="en-US" dirty="0"/>
              <a:t>を用いて広く共通認識の形成を可能とする。</a:t>
            </a:r>
            <a:endParaRPr lang="en-US" altLang="ja-JP" sz="1400" dirty="0"/>
          </a:p>
        </p:txBody>
      </p:sp>
      <p:sp>
        <p:nvSpPr>
          <p:cNvPr id="8" name="テキスト ボックス 7"/>
          <p:cNvSpPr txBox="1"/>
          <p:nvPr/>
        </p:nvSpPr>
        <p:spPr>
          <a:xfrm>
            <a:off x="868118" y="139659"/>
            <a:ext cx="9613899" cy="461665"/>
          </a:xfrm>
          <a:prstGeom prst="rect">
            <a:avLst/>
          </a:prstGeom>
          <a:noFill/>
        </p:spPr>
        <p:txBody>
          <a:bodyPr wrap="square" rtlCol="0">
            <a:spAutoFit/>
          </a:bodyPr>
          <a:lstStyle/>
          <a:p>
            <a:r>
              <a:rPr lang="ja-JP" altLang="en-US" dirty="0">
                <a:solidFill>
                  <a:prstClr val="black"/>
                </a:solidFill>
              </a:rPr>
              <a:t>　</a:t>
            </a:r>
            <a:r>
              <a:rPr lang="ja-JP" altLang="en-US" sz="2400" dirty="0">
                <a:solidFill>
                  <a:prstClr val="black"/>
                </a:solidFill>
              </a:rPr>
              <a:t>新たな</a:t>
            </a:r>
            <a:r>
              <a:rPr lang="ja-JP" altLang="en-US" sz="2400" dirty="0" smtClean="0">
                <a:solidFill>
                  <a:prstClr val="black"/>
                </a:solidFill>
              </a:rPr>
              <a:t>マネジメント</a:t>
            </a:r>
            <a:r>
              <a:rPr lang="ja-JP" altLang="en-US" sz="2400" dirty="0">
                <a:solidFill>
                  <a:prstClr val="black"/>
                </a:solidFill>
              </a:rPr>
              <a:t>の取組み</a:t>
            </a:r>
            <a:r>
              <a:rPr lang="ja-JP" altLang="en-US" sz="2000" dirty="0">
                <a:solidFill>
                  <a:prstClr val="black"/>
                </a:solidFill>
              </a:rPr>
              <a:t>　　</a:t>
            </a:r>
          </a:p>
        </p:txBody>
      </p:sp>
      <p:sp>
        <p:nvSpPr>
          <p:cNvPr id="10" name="テキスト ボックス 9"/>
          <p:cNvSpPr txBox="1"/>
          <p:nvPr/>
        </p:nvSpPr>
        <p:spPr>
          <a:xfrm>
            <a:off x="3924225" y="5628984"/>
            <a:ext cx="2562113" cy="1200329"/>
          </a:xfrm>
          <a:prstGeom prst="rect">
            <a:avLst/>
          </a:prstGeom>
          <a:noFill/>
        </p:spPr>
        <p:txBody>
          <a:bodyPr wrap="square" rtlCol="0">
            <a:spAutoFit/>
          </a:bodyPr>
          <a:lstStyle/>
          <a:p>
            <a:r>
              <a:rPr lang="en-US" altLang="ja-JP" dirty="0"/>
              <a:t>AR</a:t>
            </a:r>
            <a:r>
              <a:rPr lang="ja-JP" altLang="en-US" dirty="0"/>
              <a:t>技術による</a:t>
            </a:r>
            <a:r>
              <a:rPr lang="en-US" altLang="ja-JP" dirty="0"/>
              <a:t>QR</a:t>
            </a:r>
            <a:r>
              <a:rPr lang="ja-JP" altLang="en-US" dirty="0"/>
              <a:t>コードを用いた、関係者や一般住民との共通認識の形成</a:t>
            </a:r>
          </a:p>
        </p:txBody>
      </p:sp>
      <p:sp>
        <p:nvSpPr>
          <p:cNvPr id="11" name="テキスト ボックス 10"/>
          <p:cNvSpPr txBox="1"/>
          <p:nvPr/>
        </p:nvSpPr>
        <p:spPr>
          <a:xfrm>
            <a:off x="1625449" y="2548304"/>
            <a:ext cx="3924451" cy="369332"/>
          </a:xfrm>
          <a:prstGeom prst="rect">
            <a:avLst/>
          </a:prstGeom>
          <a:noFill/>
        </p:spPr>
        <p:txBody>
          <a:bodyPr wrap="square" rtlCol="0">
            <a:spAutoFit/>
          </a:bodyPr>
          <a:lstStyle/>
          <a:p>
            <a:r>
              <a:rPr lang="ja-JP" altLang="en-US" dirty="0"/>
              <a:t>フィジカルでの実物（航空写真）</a:t>
            </a:r>
          </a:p>
        </p:txBody>
      </p:sp>
      <p:sp>
        <p:nvSpPr>
          <p:cNvPr id="12" name="テキスト ボックス 11"/>
          <p:cNvSpPr txBox="1"/>
          <p:nvPr/>
        </p:nvSpPr>
        <p:spPr>
          <a:xfrm>
            <a:off x="6571451" y="2529599"/>
            <a:ext cx="4566449" cy="338554"/>
          </a:xfrm>
          <a:prstGeom prst="rect">
            <a:avLst/>
          </a:prstGeom>
          <a:noFill/>
        </p:spPr>
        <p:txBody>
          <a:bodyPr wrap="square" rtlCol="0">
            <a:spAutoFit/>
          </a:bodyPr>
          <a:lstStyle/>
          <a:p>
            <a:r>
              <a:rPr lang="ja-JP" altLang="en-US" sz="1600" dirty="0"/>
              <a:t>サイバー空間上での新たなダムの構築想定</a:t>
            </a:r>
          </a:p>
        </p:txBody>
      </p:sp>
      <p:sp>
        <p:nvSpPr>
          <p:cNvPr id="13" name="下カーブ矢印 12"/>
          <p:cNvSpPr/>
          <p:nvPr/>
        </p:nvSpPr>
        <p:spPr>
          <a:xfrm>
            <a:off x="5187164" y="3019899"/>
            <a:ext cx="1288250" cy="4826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14" name="下カーブ矢印 13"/>
          <p:cNvSpPr/>
          <p:nvPr/>
        </p:nvSpPr>
        <p:spPr>
          <a:xfrm rot="10631094">
            <a:off x="5123878" y="4293907"/>
            <a:ext cx="1349546" cy="55897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3" name="右矢印 2"/>
          <p:cNvSpPr/>
          <p:nvPr/>
        </p:nvSpPr>
        <p:spPr>
          <a:xfrm>
            <a:off x="6853483" y="5801372"/>
            <a:ext cx="466553"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5" name="テキスト ボックス 14"/>
          <p:cNvSpPr txBox="1"/>
          <p:nvPr/>
        </p:nvSpPr>
        <p:spPr>
          <a:xfrm>
            <a:off x="7199124" y="6575624"/>
            <a:ext cx="2910355" cy="307777"/>
          </a:xfrm>
          <a:prstGeom prst="rect">
            <a:avLst/>
          </a:prstGeom>
          <a:noFill/>
        </p:spPr>
        <p:txBody>
          <a:bodyPr wrap="square" rtlCol="0">
            <a:spAutoFit/>
          </a:bodyPr>
          <a:lstStyle/>
          <a:p>
            <a:r>
              <a:rPr lang="ja-JP" altLang="en-US" sz="1400" dirty="0"/>
              <a:t>スマートフォンでどこでも見れる。</a:t>
            </a:r>
          </a:p>
        </p:txBody>
      </p:sp>
      <p:pic>
        <p:nvPicPr>
          <p:cNvPr id="16" name="図 15"/>
          <p:cNvPicPr>
            <a:picLocks noChangeAspect="1"/>
          </p:cNvPicPr>
          <p:nvPr/>
        </p:nvPicPr>
        <p:blipFill>
          <a:blip r:embed="rId2"/>
          <a:stretch>
            <a:fillRect/>
          </a:stretch>
        </p:blipFill>
        <p:spPr>
          <a:xfrm>
            <a:off x="8153734" y="5408122"/>
            <a:ext cx="704422" cy="1205345"/>
          </a:xfrm>
          <a:prstGeom prst="rect">
            <a:avLst/>
          </a:prstGeom>
        </p:spPr>
      </p:pic>
      <p:pic>
        <p:nvPicPr>
          <p:cNvPr id="18" name="図 17"/>
          <p:cNvPicPr>
            <a:picLocks noChangeAspect="1"/>
          </p:cNvPicPr>
          <p:nvPr/>
        </p:nvPicPr>
        <p:blipFill>
          <a:blip r:embed="rId3"/>
          <a:stretch>
            <a:fillRect/>
          </a:stretch>
        </p:blipFill>
        <p:spPr>
          <a:xfrm>
            <a:off x="7079238" y="2972533"/>
            <a:ext cx="3846909" cy="2042337"/>
          </a:xfrm>
          <a:prstGeom prst="rect">
            <a:avLst/>
          </a:prstGeom>
        </p:spPr>
      </p:pic>
      <p:pic>
        <p:nvPicPr>
          <p:cNvPr id="19" name="図 18"/>
          <p:cNvPicPr>
            <a:picLocks noChangeAspect="1"/>
          </p:cNvPicPr>
          <p:nvPr/>
        </p:nvPicPr>
        <p:blipFill>
          <a:blip r:embed="rId4"/>
          <a:stretch>
            <a:fillRect/>
          </a:stretch>
        </p:blipFill>
        <p:spPr>
          <a:xfrm>
            <a:off x="1180410" y="2972533"/>
            <a:ext cx="3578662" cy="2042337"/>
          </a:xfrm>
          <a:prstGeom prst="rect">
            <a:avLst/>
          </a:prstGeom>
        </p:spPr>
      </p:pic>
      <p:pic>
        <p:nvPicPr>
          <p:cNvPr id="20" name="図 19"/>
          <p:cNvPicPr>
            <a:picLocks noChangeAspect="1"/>
          </p:cNvPicPr>
          <p:nvPr/>
        </p:nvPicPr>
        <p:blipFill>
          <a:blip r:embed="rId5"/>
          <a:stretch>
            <a:fillRect/>
          </a:stretch>
        </p:blipFill>
        <p:spPr>
          <a:xfrm>
            <a:off x="2506021" y="5422606"/>
            <a:ext cx="1341236" cy="1371719"/>
          </a:xfrm>
          <a:prstGeom prst="rect">
            <a:avLst/>
          </a:prstGeom>
        </p:spPr>
      </p:pic>
    </p:spTree>
    <p:extLst>
      <p:ext uri="{BB962C8B-B14F-4D97-AF65-F5344CB8AC3E}">
        <p14:creationId xmlns:p14="http://schemas.microsoft.com/office/powerpoint/2010/main" val="1064872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テキスト ボックス 37"/>
          <p:cNvSpPr txBox="1"/>
          <p:nvPr/>
        </p:nvSpPr>
        <p:spPr>
          <a:xfrm>
            <a:off x="575059" y="-11494"/>
            <a:ext cx="7822164" cy="523220"/>
          </a:xfrm>
          <a:prstGeom prst="rect">
            <a:avLst/>
          </a:prstGeom>
          <a:noFill/>
        </p:spPr>
        <p:txBody>
          <a:bodyPr wrap="square" rtlCol="0">
            <a:spAutoFit/>
          </a:bodyPr>
          <a:lstStyle/>
          <a:p>
            <a:r>
              <a:rPr lang="ja-JP" altLang="en-US" sz="2520" dirty="0">
                <a:solidFill>
                  <a:prstClr val="black"/>
                </a:solidFill>
              </a:rPr>
              <a:t>　ダムの現場における</a:t>
            </a:r>
            <a:r>
              <a:rPr lang="en-US" altLang="ja-JP" sz="2800" dirty="0">
                <a:solidFill>
                  <a:prstClr val="black"/>
                </a:solidFill>
              </a:rPr>
              <a:t>AR</a:t>
            </a:r>
            <a:r>
              <a:rPr lang="ja-JP" altLang="en-US" sz="2800" dirty="0">
                <a:solidFill>
                  <a:prstClr val="black"/>
                </a:solidFill>
              </a:rPr>
              <a:t>　</a:t>
            </a:r>
            <a:r>
              <a:rPr lang="ja-JP" altLang="en-US" dirty="0">
                <a:solidFill>
                  <a:prstClr val="black"/>
                </a:solidFill>
              </a:rPr>
              <a:t>（トリンプルサテライトビジョン）　</a:t>
            </a:r>
          </a:p>
        </p:txBody>
      </p:sp>
      <p:sp>
        <p:nvSpPr>
          <p:cNvPr id="70" name="テキスト ボックス 69"/>
          <p:cNvSpPr txBox="1"/>
          <p:nvPr/>
        </p:nvSpPr>
        <p:spPr>
          <a:xfrm>
            <a:off x="355942" y="588669"/>
            <a:ext cx="11434714" cy="1631216"/>
          </a:xfrm>
          <a:prstGeom prst="rect">
            <a:avLst/>
          </a:prstGeom>
          <a:solidFill>
            <a:schemeClr val="accent4">
              <a:lumMod val="20000"/>
              <a:lumOff val="80000"/>
            </a:schemeClr>
          </a:solidFill>
          <a:ln>
            <a:solidFill>
              <a:schemeClr val="tx1"/>
            </a:solidFill>
          </a:ln>
        </p:spPr>
        <p:txBody>
          <a:bodyPr wrap="square" rtlCol="0">
            <a:spAutoFit/>
          </a:bodyPr>
          <a:lstStyle/>
          <a:p>
            <a:r>
              <a:rPr lang="ja-JP" altLang="en-US" dirty="0"/>
              <a:t>〇高性能</a:t>
            </a:r>
            <a:r>
              <a:rPr lang="en-US" altLang="ja-JP" dirty="0"/>
              <a:t>GNSS</a:t>
            </a:r>
            <a:r>
              <a:rPr lang="ja-JP" altLang="en-US" dirty="0"/>
              <a:t>アンテナと市販の</a:t>
            </a:r>
            <a:r>
              <a:rPr lang="en-US" altLang="ja-JP" dirty="0"/>
              <a:t>AR</a:t>
            </a:r>
            <a:r>
              <a:rPr lang="ja-JP" altLang="en-US" dirty="0"/>
              <a:t>対応スマートフォンに専用アプリをインストールすることにより、現実空間に設計</a:t>
            </a:r>
            <a:r>
              <a:rPr lang="ja-JP" altLang="en-US" dirty="0" smtClean="0"/>
              <a:t>や</a:t>
            </a:r>
            <a:endParaRPr lang="en-US" altLang="ja-JP" dirty="0" smtClean="0"/>
          </a:p>
          <a:p>
            <a:r>
              <a:rPr lang="ja-JP" altLang="en-US" dirty="0"/>
              <a:t>　</a:t>
            </a:r>
            <a:r>
              <a:rPr lang="ja-JP" altLang="en-US" dirty="0" smtClean="0"/>
              <a:t>　完成図</a:t>
            </a:r>
            <a:r>
              <a:rPr lang="ja-JP" altLang="en-US" dirty="0"/>
              <a:t>の構造物を表現可能。</a:t>
            </a:r>
            <a:endParaRPr lang="en-US" altLang="ja-JP" dirty="0"/>
          </a:p>
          <a:p>
            <a:r>
              <a:rPr lang="ja-JP" altLang="en-US" dirty="0"/>
              <a:t>〇ダム管理においては、ダム内部の監査廊や動力配線の位置などダム内部のどこにあるかの見える化が可能。</a:t>
            </a:r>
            <a:endParaRPr lang="en-US" altLang="ja-JP" dirty="0"/>
          </a:p>
          <a:p>
            <a:endParaRPr lang="en-US" altLang="ja-JP" sz="800" dirty="0"/>
          </a:p>
          <a:p>
            <a:r>
              <a:rPr lang="ja-JP" altLang="en-US" sz="1400" dirty="0"/>
              <a:t>　</a:t>
            </a:r>
            <a:r>
              <a:rPr lang="ja-JP" altLang="en-US" sz="1200" dirty="0"/>
              <a:t>・位置精度は離隔５ｍで１</a:t>
            </a:r>
            <a:r>
              <a:rPr lang="en-US" altLang="ja-JP" sz="1200" dirty="0"/>
              <a:t>0</a:t>
            </a:r>
            <a:r>
              <a:rPr lang="ja-JP" altLang="en-US" sz="1200" dirty="0"/>
              <a:t>ｃｍ程度、地下構造物の正確な位置まで把握可能。</a:t>
            </a:r>
            <a:endParaRPr lang="en-US" altLang="ja-JP" sz="1200" dirty="0"/>
          </a:p>
          <a:p>
            <a:r>
              <a:rPr lang="ja-JP" altLang="en-US" sz="1200" dirty="0"/>
              <a:t>　・ハード機材：オープン価格</a:t>
            </a:r>
            <a:r>
              <a:rPr lang="en-US" altLang="ja-JP" sz="1200" dirty="0"/>
              <a:t>50</a:t>
            </a:r>
            <a:r>
              <a:rPr lang="ja-JP" altLang="en-US" sz="1200" dirty="0"/>
              <a:t>万から</a:t>
            </a:r>
            <a:r>
              <a:rPr lang="en-US" altLang="ja-JP" sz="1200" dirty="0"/>
              <a:t>60</a:t>
            </a:r>
            <a:r>
              <a:rPr lang="ja-JP" altLang="en-US" sz="1200" dirty="0"/>
              <a:t>万円＋スマートフォン</a:t>
            </a:r>
            <a:r>
              <a:rPr lang="en-US" altLang="ja-JP" sz="1200" dirty="0"/>
              <a:t>5</a:t>
            </a:r>
            <a:r>
              <a:rPr lang="ja-JP" altLang="en-US" sz="1200" dirty="0"/>
              <a:t>万円</a:t>
            </a:r>
            <a:endParaRPr lang="en-US" altLang="ja-JP" sz="1200" dirty="0"/>
          </a:p>
          <a:p>
            <a:r>
              <a:rPr lang="ja-JP" altLang="en-US" sz="1200" dirty="0"/>
              <a:t>　・ソフト：グーグルトリンプル</a:t>
            </a:r>
            <a:r>
              <a:rPr lang="en-US" altLang="ja-JP" sz="1200" dirty="0"/>
              <a:t>45</a:t>
            </a:r>
            <a:r>
              <a:rPr lang="ja-JP" altLang="en-US" sz="1200" dirty="0"/>
              <a:t>万円</a:t>
            </a:r>
            <a:r>
              <a:rPr lang="en-US" altLang="ja-JP" sz="1200" dirty="0"/>
              <a:t>/</a:t>
            </a:r>
            <a:r>
              <a:rPr lang="ja-JP" altLang="en-US" sz="1200" dirty="0"/>
              <a:t>年、スケッチアッププロ</a:t>
            </a:r>
            <a:r>
              <a:rPr lang="en-US" altLang="ja-JP" sz="1200" dirty="0"/>
              <a:t>4.4</a:t>
            </a:r>
            <a:r>
              <a:rPr lang="ja-JP" altLang="en-US" sz="1200" dirty="0"/>
              <a:t>万円</a:t>
            </a:r>
            <a:r>
              <a:rPr lang="en-US" altLang="ja-JP" sz="1200" dirty="0"/>
              <a:t>/</a:t>
            </a:r>
            <a:r>
              <a:rPr lang="ja-JP" altLang="en-US" sz="1200" dirty="0"/>
              <a:t>年　　</a:t>
            </a:r>
            <a:endParaRPr lang="en-US" altLang="ja-JP" sz="1200" dirty="0"/>
          </a:p>
        </p:txBody>
      </p:sp>
      <p:sp>
        <p:nvSpPr>
          <p:cNvPr id="2" name="スライド番号プレースホルダー 1"/>
          <p:cNvSpPr>
            <a:spLocks noGrp="1"/>
          </p:cNvSpPr>
          <p:nvPr>
            <p:ph type="sldNum" sz="quarter" idx="12"/>
          </p:nvPr>
        </p:nvSpPr>
        <p:spPr>
          <a:xfrm>
            <a:off x="8548647" y="6518713"/>
            <a:ext cx="2057400" cy="365125"/>
          </a:xfrm>
          <a:solidFill>
            <a:schemeClr val="bg1"/>
          </a:solidFill>
        </p:spPr>
        <p:txBody>
          <a:bodyPr/>
          <a:lstStyle/>
          <a:p>
            <a:fld id="{8B119B61-568E-45DF-AA5C-771FA8D8424D}" type="slidenum">
              <a:rPr lang="ja-JP" altLang="en-US" smtClean="0">
                <a:solidFill>
                  <a:prstClr val="black">
                    <a:tint val="75000"/>
                  </a:prstClr>
                </a:solidFill>
              </a:rPr>
              <a:pPr/>
              <a:t>19</a:t>
            </a:fld>
            <a:endParaRPr lang="ja-JP" altLang="en-US" dirty="0">
              <a:solidFill>
                <a:prstClr val="black">
                  <a:tint val="75000"/>
                </a:prstClr>
              </a:solidFill>
            </a:endParaRPr>
          </a:p>
        </p:txBody>
      </p:sp>
      <p:pic>
        <p:nvPicPr>
          <p:cNvPr id="57" name="Picture 2" descr="https://i0.wp.com/www.sitech-japan.com/wp-content/uploads/2019/12/SITEVISION.jpg?zoom=1.25&amp;resize=334%2C196&amp;ssl=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2315890"/>
            <a:ext cx="2811510" cy="1651847"/>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4" descr="Visualize and Measur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53920" y="4339392"/>
            <a:ext cx="2971800" cy="2179320"/>
          </a:xfrm>
          <a:prstGeom prst="rect">
            <a:avLst/>
          </a:prstGeom>
          <a:noFill/>
          <a:extLst>
            <a:ext uri="{909E8E84-426E-40DD-AFC4-6F175D3DCCD1}">
              <a14:hiddenFill xmlns:a14="http://schemas.microsoft.com/office/drawing/2010/main">
                <a:solidFill>
                  <a:srgbClr val="FFFFFF"/>
                </a:solidFill>
              </a14:hiddenFill>
            </a:ext>
          </a:extLst>
        </p:spPr>
      </p:pic>
      <p:pic>
        <p:nvPicPr>
          <p:cNvPr id="61" name="図 6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10862" y="2362932"/>
            <a:ext cx="3357696" cy="2986959"/>
          </a:xfrm>
          <a:prstGeom prst="rect">
            <a:avLst/>
          </a:prstGeom>
        </p:spPr>
      </p:pic>
      <p:pic>
        <p:nvPicPr>
          <p:cNvPr id="60" name="図 5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13024" y="5445896"/>
            <a:ext cx="2334192" cy="1108277"/>
          </a:xfrm>
          <a:prstGeom prst="rect">
            <a:avLst/>
          </a:prstGeom>
        </p:spPr>
      </p:pic>
      <p:sp>
        <p:nvSpPr>
          <p:cNvPr id="3" name="テキスト ボックス 2"/>
          <p:cNvSpPr txBox="1"/>
          <p:nvPr/>
        </p:nvSpPr>
        <p:spPr>
          <a:xfrm>
            <a:off x="6073299" y="3964294"/>
            <a:ext cx="4372744" cy="338554"/>
          </a:xfrm>
          <a:prstGeom prst="rect">
            <a:avLst/>
          </a:prstGeom>
          <a:noFill/>
        </p:spPr>
        <p:txBody>
          <a:bodyPr wrap="square" rtlCol="0">
            <a:spAutoFit/>
          </a:bodyPr>
          <a:lstStyle/>
          <a:p>
            <a:r>
              <a:rPr lang="ja-JP" altLang="en-US" sz="1600" dirty="0"/>
              <a:t>流水の復元想定状況（例：維持流量の検討）</a:t>
            </a:r>
          </a:p>
        </p:txBody>
      </p:sp>
      <p:sp>
        <p:nvSpPr>
          <p:cNvPr id="4" name="テキスト ボックス 3"/>
          <p:cNvSpPr txBox="1"/>
          <p:nvPr/>
        </p:nvSpPr>
        <p:spPr>
          <a:xfrm>
            <a:off x="6409698" y="6554173"/>
            <a:ext cx="4891348" cy="307777"/>
          </a:xfrm>
          <a:prstGeom prst="rect">
            <a:avLst/>
          </a:prstGeom>
          <a:noFill/>
        </p:spPr>
        <p:txBody>
          <a:bodyPr wrap="square" rtlCol="0">
            <a:spAutoFit/>
          </a:bodyPr>
          <a:lstStyle/>
          <a:p>
            <a:r>
              <a:rPr lang="ja-JP" altLang="en-US" sz="1400" dirty="0"/>
              <a:t>地下構造物の種類や位置の把握</a:t>
            </a:r>
          </a:p>
        </p:txBody>
      </p:sp>
      <p:sp>
        <p:nvSpPr>
          <p:cNvPr id="5" name="テキスト ボックス 4"/>
          <p:cNvSpPr txBox="1"/>
          <p:nvPr/>
        </p:nvSpPr>
        <p:spPr>
          <a:xfrm>
            <a:off x="1819539" y="6554172"/>
            <a:ext cx="3844967" cy="338554"/>
          </a:xfrm>
          <a:prstGeom prst="rect">
            <a:avLst/>
          </a:prstGeom>
          <a:noFill/>
        </p:spPr>
        <p:txBody>
          <a:bodyPr wrap="square" rtlCol="0">
            <a:spAutoFit/>
          </a:bodyPr>
          <a:lstStyle/>
          <a:p>
            <a:r>
              <a:rPr lang="ja-JP" altLang="en-US" sz="1600" dirty="0"/>
              <a:t>これから築造されるダムの見える化</a:t>
            </a:r>
          </a:p>
        </p:txBody>
      </p:sp>
      <p:cxnSp>
        <p:nvCxnSpPr>
          <p:cNvPr id="7" name="直線矢印コネクタ 6"/>
          <p:cNvCxnSpPr/>
          <p:nvPr/>
        </p:nvCxnSpPr>
        <p:spPr>
          <a:xfrm flipH="1" flipV="1">
            <a:off x="3919728" y="4215385"/>
            <a:ext cx="27432" cy="1230508"/>
          </a:xfrm>
          <a:prstGeom prst="straightConnector1">
            <a:avLst/>
          </a:prstGeom>
          <a:ln w="57150">
            <a:solidFill>
              <a:srgbClr val="F8384A"/>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03079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線コネクタ 1"/>
          <p:cNvCxnSpPr/>
          <p:nvPr/>
        </p:nvCxnSpPr>
        <p:spPr>
          <a:xfrm>
            <a:off x="0" y="471504"/>
            <a:ext cx="12192000" cy="0"/>
          </a:xfrm>
          <a:prstGeom prst="line">
            <a:avLst/>
          </a:prstGeom>
          <a:ln w="63500" cmpd="thinThick"/>
        </p:spPr>
        <p:style>
          <a:lnRef idx="1">
            <a:schemeClr val="accent1"/>
          </a:lnRef>
          <a:fillRef idx="0">
            <a:schemeClr val="accent1"/>
          </a:fillRef>
          <a:effectRef idx="0">
            <a:schemeClr val="accent1"/>
          </a:effectRef>
          <a:fontRef idx="minor">
            <a:schemeClr val="tx1"/>
          </a:fontRef>
        </p:style>
      </p:cxnSp>
      <p:sp>
        <p:nvSpPr>
          <p:cNvPr id="3" name="テキスト ボックス 2"/>
          <p:cNvSpPr txBox="1"/>
          <p:nvPr/>
        </p:nvSpPr>
        <p:spPr>
          <a:xfrm>
            <a:off x="492322" y="884442"/>
            <a:ext cx="7551174" cy="646331"/>
          </a:xfrm>
          <a:prstGeom prst="rect">
            <a:avLst/>
          </a:prstGeom>
          <a:noFill/>
        </p:spPr>
        <p:txBody>
          <a:bodyPr wrap="square" rtlCol="0">
            <a:spAutoFit/>
          </a:bodyPr>
          <a:lstStyle/>
          <a:p>
            <a:r>
              <a:rPr kumimoji="1" lang="en-US" altLang="ja-JP" sz="3600" dirty="0" err="1" smtClean="0"/>
              <a:t>i</a:t>
            </a:r>
            <a:r>
              <a:rPr lang="en-US" altLang="ja-JP" sz="3600" dirty="0" smtClean="0"/>
              <a:t>-Con</a:t>
            </a:r>
            <a:r>
              <a:rPr lang="ja-JP" altLang="en-US" sz="3600" dirty="0" smtClean="0"/>
              <a:t>から</a:t>
            </a:r>
            <a:r>
              <a:rPr lang="en-US" altLang="ja-JP" sz="3600" dirty="0" smtClean="0"/>
              <a:t>DX</a:t>
            </a:r>
            <a:r>
              <a:rPr lang="ja-JP" altLang="en-US" sz="3600" dirty="0" smtClean="0"/>
              <a:t>へ</a:t>
            </a:r>
            <a:endParaRPr kumimoji="1" lang="ja-JP" altLang="en-US" sz="3600" dirty="0"/>
          </a:p>
        </p:txBody>
      </p:sp>
      <p:sp>
        <p:nvSpPr>
          <p:cNvPr id="4" name="正方形/長方形 3"/>
          <p:cNvSpPr/>
          <p:nvPr/>
        </p:nvSpPr>
        <p:spPr>
          <a:xfrm>
            <a:off x="924231" y="2451781"/>
            <a:ext cx="3824748" cy="1995948"/>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smtClean="0">
                <a:solidFill>
                  <a:schemeClr val="tx2"/>
                </a:solidFill>
              </a:rPr>
              <a:t>建設生産性の向上</a:t>
            </a:r>
            <a:endParaRPr kumimoji="1" lang="ja-JP" altLang="en-US" sz="3200" dirty="0">
              <a:solidFill>
                <a:schemeClr val="tx2"/>
              </a:solidFill>
            </a:endParaRPr>
          </a:p>
        </p:txBody>
      </p:sp>
      <p:sp>
        <p:nvSpPr>
          <p:cNvPr id="5" name="加算 4"/>
          <p:cNvSpPr/>
          <p:nvPr/>
        </p:nvSpPr>
        <p:spPr>
          <a:xfrm>
            <a:off x="5309418" y="3036800"/>
            <a:ext cx="796413" cy="825909"/>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6666270" y="2451781"/>
            <a:ext cx="4896464" cy="1995948"/>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smtClean="0">
                <a:solidFill>
                  <a:schemeClr val="tx2"/>
                </a:solidFill>
              </a:rPr>
              <a:t>コロナ禍以降</a:t>
            </a:r>
            <a:endParaRPr kumimoji="1" lang="en-US" altLang="ja-JP" sz="3200" dirty="0" smtClean="0">
              <a:solidFill>
                <a:schemeClr val="tx2"/>
              </a:solidFill>
            </a:endParaRPr>
          </a:p>
          <a:p>
            <a:r>
              <a:rPr kumimoji="1" lang="ja-JP" altLang="en-US" sz="3200" dirty="0" smtClean="0">
                <a:solidFill>
                  <a:schemeClr val="tx2"/>
                </a:solidFill>
              </a:rPr>
              <a:t>　・</a:t>
            </a:r>
            <a:r>
              <a:rPr kumimoji="1" lang="en-US" altLang="ja-JP" sz="3200" dirty="0" smtClean="0">
                <a:solidFill>
                  <a:schemeClr val="tx2"/>
                </a:solidFill>
              </a:rPr>
              <a:t>BCP</a:t>
            </a:r>
          </a:p>
          <a:p>
            <a:r>
              <a:rPr kumimoji="1" lang="ja-JP" altLang="en-US" sz="3200" dirty="0" smtClean="0">
                <a:solidFill>
                  <a:schemeClr val="tx2"/>
                </a:solidFill>
              </a:rPr>
              <a:t>　・新常態（ニューノーマル）</a:t>
            </a:r>
            <a:endParaRPr kumimoji="1" lang="en-US" altLang="ja-JP" sz="3200" dirty="0" smtClean="0">
              <a:solidFill>
                <a:schemeClr val="tx2"/>
              </a:solidFill>
            </a:endParaRPr>
          </a:p>
          <a:p>
            <a:r>
              <a:rPr lang="ja-JP" altLang="en-US" sz="3200" dirty="0">
                <a:solidFill>
                  <a:schemeClr val="tx2"/>
                </a:solidFill>
              </a:rPr>
              <a:t>　</a:t>
            </a:r>
            <a:r>
              <a:rPr lang="ja-JP" altLang="en-US" sz="3200" dirty="0" smtClean="0">
                <a:solidFill>
                  <a:schemeClr val="tx2"/>
                </a:solidFill>
              </a:rPr>
              <a:t>　</a:t>
            </a:r>
            <a:r>
              <a:rPr kumimoji="1" lang="ja-JP" altLang="en-US" sz="3200" dirty="0" smtClean="0">
                <a:solidFill>
                  <a:schemeClr val="tx2"/>
                </a:solidFill>
              </a:rPr>
              <a:t>での働き方</a:t>
            </a:r>
            <a:endParaRPr kumimoji="1" lang="ja-JP" altLang="en-US" sz="3200" dirty="0">
              <a:solidFill>
                <a:schemeClr val="tx2"/>
              </a:solidFill>
            </a:endParaRPr>
          </a:p>
        </p:txBody>
      </p:sp>
      <p:sp>
        <p:nvSpPr>
          <p:cNvPr id="7" name="テキスト ボックス 6"/>
          <p:cNvSpPr txBox="1"/>
          <p:nvPr/>
        </p:nvSpPr>
        <p:spPr>
          <a:xfrm>
            <a:off x="2143432" y="5622962"/>
            <a:ext cx="7905136" cy="646331"/>
          </a:xfrm>
          <a:prstGeom prst="rect">
            <a:avLst/>
          </a:prstGeom>
          <a:noFill/>
        </p:spPr>
        <p:txBody>
          <a:bodyPr wrap="square" rtlCol="0">
            <a:spAutoFit/>
          </a:bodyPr>
          <a:lstStyle/>
          <a:p>
            <a:r>
              <a:rPr kumimoji="1" lang="en-US" altLang="ja-JP" sz="3600" dirty="0" smtClean="0">
                <a:solidFill>
                  <a:srgbClr val="FF0000"/>
                </a:solidFill>
              </a:rPr>
              <a:t>ICT</a:t>
            </a:r>
            <a:r>
              <a:rPr kumimoji="1" lang="ja-JP" altLang="en-US" sz="3600" dirty="0" smtClean="0">
                <a:solidFill>
                  <a:srgbClr val="FF0000"/>
                </a:solidFill>
              </a:rPr>
              <a:t>を活用した新現場力による現場改革</a:t>
            </a:r>
            <a:endParaRPr kumimoji="1" lang="ja-JP" altLang="en-US" sz="3600" dirty="0">
              <a:solidFill>
                <a:srgbClr val="FF0000"/>
              </a:solidFill>
            </a:endParaRPr>
          </a:p>
        </p:txBody>
      </p:sp>
      <p:sp>
        <p:nvSpPr>
          <p:cNvPr id="8" name="下矢印 7"/>
          <p:cNvSpPr/>
          <p:nvPr/>
        </p:nvSpPr>
        <p:spPr>
          <a:xfrm>
            <a:off x="2684205" y="4686301"/>
            <a:ext cx="294969" cy="6561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下矢印 8"/>
          <p:cNvSpPr/>
          <p:nvPr/>
        </p:nvSpPr>
        <p:spPr>
          <a:xfrm>
            <a:off x="8967017" y="4686301"/>
            <a:ext cx="294969" cy="6561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CB9BFB72-5DD0-475E-A2C5-C74E7490A607}"/>
              </a:ext>
            </a:extLst>
          </p:cNvPr>
          <p:cNvSpPr txBox="1"/>
          <p:nvPr/>
        </p:nvSpPr>
        <p:spPr>
          <a:xfrm>
            <a:off x="261059" y="-20943"/>
            <a:ext cx="4832134" cy="523220"/>
          </a:xfrm>
          <a:prstGeom prst="rect">
            <a:avLst/>
          </a:prstGeom>
          <a:noFill/>
        </p:spPr>
        <p:txBody>
          <a:bodyPr wrap="square" rtlCol="0">
            <a:spAutoFit/>
          </a:bodyPr>
          <a:lstStyle/>
          <a:p>
            <a:r>
              <a:rPr lang="ja-JP" altLang="en-US" sz="2800" dirty="0" smtClean="0"/>
              <a:t>要旨</a:t>
            </a:r>
            <a:endParaRPr kumimoji="1" lang="ja-JP" altLang="en-US" sz="2800" dirty="0"/>
          </a:p>
        </p:txBody>
      </p:sp>
      <p:sp>
        <p:nvSpPr>
          <p:cNvPr id="11" name="テキスト ボックス 10"/>
          <p:cNvSpPr txBox="1"/>
          <p:nvPr/>
        </p:nvSpPr>
        <p:spPr>
          <a:xfrm>
            <a:off x="5450820" y="710077"/>
            <a:ext cx="6370392" cy="1200329"/>
          </a:xfrm>
          <a:prstGeom prst="rect">
            <a:avLst/>
          </a:prstGeom>
          <a:noFill/>
        </p:spPr>
        <p:txBody>
          <a:bodyPr wrap="square" rtlCol="0">
            <a:spAutoFit/>
          </a:bodyPr>
          <a:lstStyle/>
          <a:p>
            <a:r>
              <a:rPr kumimoji="1" lang="ja-JP" altLang="en-US" dirty="0" smtClean="0"/>
              <a:t>企業がビジネス環境の激しい変化に対応し、</a:t>
            </a:r>
            <a:r>
              <a:rPr kumimoji="1" lang="ja-JP" altLang="en-US" u="sng" dirty="0" smtClean="0"/>
              <a:t>データとデジタル技術を活用</a:t>
            </a:r>
            <a:r>
              <a:rPr kumimoji="1" lang="ja-JP" altLang="en-US" dirty="0" smtClean="0"/>
              <a:t>して、顧客や社会のニーズを基本に、</a:t>
            </a:r>
            <a:r>
              <a:rPr kumimoji="1" lang="ja-JP" altLang="en-US" u="sng" dirty="0" smtClean="0">
                <a:solidFill>
                  <a:srgbClr val="FF0000"/>
                </a:solidFill>
              </a:rPr>
              <a:t>製品やサービス、ビジネスモデルを変革</a:t>
            </a:r>
            <a:r>
              <a:rPr kumimoji="1" lang="ja-JP" altLang="en-US" dirty="0" smtClean="0"/>
              <a:t>するとともに、</a:t>
            </a:r>
            <a:r>
              <a:rPr kumimoji="1" lang="ja-JP" altLang="en-US" u="sng" dirty="0" smtClean="0">
                <a:solidFill>
                  <a:srgbClr val="FF0000"/>
                </a:solidFill>
              </a:rPr>
              <a:t>業務そのものや、組織、プロセス、企業文化・風土を変革</a:t>
            </a:r>
            <a:r>
              <a:rPr kumimoji="1" lang="ja-JP" altLang="en-US" dirty="0" smtClean="0"/>
              <a:t>し、競争上の優位性を確立すること</a:t>
            </a:r>
            <a:endParaRPr kumimoji="1" lang="ja-JP" altLang="en-US" dirty="0"/>
          </a:p>
        </p:txBody>
      </p:sp>
      <p:sp>
        <p:nvSpPr>
          <p:cNvPr id="12" name="テキスト ボックス 11"/>
          <p:cNvSpPr txBox="1"/>
          <p:nvPr/>
        </p:nvSpPr>
        <p:spPr>
          <a:xfrm>
            <a:off x="4199775" y="707260"/>
            <a:ext cx="1263191" cy="461665"/>
          </a:xfrm>
          <a:prstGeom prst="rect">
            <a:avLst/>
          </a:prstGeom>
          <a:noFill/>
        </p:spPr>
        <p:txBody>
          <a:bodyPr wrap="square" rtlCol="0">
            <a:spAutoFit/>
          </a:bodyPr>
          <a:lstStyle/>
          <a:p>
            <a:r>
              <a:rPr kumimoji="1" lang="en-US" altLang="ja-JP" sz="2400" dirty="0" smtClean="0"/>
              <a:t>DX</a:t>
            </a:r>
            <a:r>
              <a:rPr kumimoji="1" lang="ja-JP" altLang="en-US" sz="2400" dirty="0" smtClean="0"/>
              <a:t>とは：</a:t>
            </a:r>
            <a:endParaRPr kumimoji="1" lang="ja-JP" altLang="en-US" sz="2400" dirty="0"/>
          </a:p>
        </p:txBody>
      </p:sp>
      <p:sp>
        <p:nvSpPr>
          <p:cNvPr id="13" name="テキスト ボックス 12"/>
          <p:cNvSpPr txBox="1"/>
          <p:nvPr/>
        </p:nvSpPr>
        <p:spPr>
          <a:xfrm>
            <a:off x="5462966" y="1900476"/>
            <a:ext cx="6457361" cy="276999"/>
          </a:xfrm>
          <a:prstGeom prst="rect">
            <a:avLst/>
          </a:prstGeom>
          <a:noFill/>
        </p:spPr>
        <p:txBody>
          <a:bodyPr wrap="square" rtlCol="0">
            <a:spAutoFit/>
          </a:bodyPr>
          <a:lstStyle/>
          <a:p>
            <a:r>
              <a:rPr lang="ja-JP" altLang="en-US" sz="1200" dirty="0" smtClean="0"/>
              <a:t>引用：「デジタルトランスフォーメーションを推進するためのガイドライン　</a:t>
            </a:r>
            <a:r>
              <a:rPr lang="en-US" altLang="ja-JP" sz="1200" dirty="0" smtClean="0"/>
              <a:t>Ver.1.0</a:t>
            </a:r>
            <a:r>
              <a:rPr lang="ja-JP" altLang="en-US" sz="1200" dirty="0" smtClean="0"/>
              <a:t>」　経済産業省</a:t>
            </a:r>
            <a:endParaRPr kumimoji="1" lang="ja-JP" altLang="en-US" sz="1200" dirty="0"/>
          </a:p>
        </p:txBody>
      </p:sp>
    </p:spTree>
    <p:extLst>
      <p:ext uri="{BB962C8B-B14F-4D97-AF65-F5344CB8AC3E}">
        <p14:creationId xmlns:p14="http://schemas.microsoft.com/office/powerpoint/2010/main" val="1290347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608989" y="1697302"/>
            <a:ext cx="8976946" cy="2400657"/>
          </a:xfrm>
          <a:prstGeom prst="rect">
            <a:avLst/>
          </a:prstGeom>
          <a:noFill/>
        </p:spPr>
        <p:txBody>
          <a:bodyPr wrap="square" rtlCol="0">
            <a:spAutoFit/>
          </a:bodyPr>
          <a:lstStyle/>
          <a:p>
            <a:pPr algn="ctr"/>
            <a:r>
              <a:rPr kumimoji="1" lang="ja-JP" altLang="en-US" sz="3600" dirty="0"/>
              <a:t>ご清聴ありがとうございました。</a:t>
            </a:r>
            <a:endParaRPr kumimoji="1" lang="en-US" altLang="ja-JP" sz="3600" dirty="0"/>
          </a:p>
          <a:p>
            <a:pPr algn="ctr"/>
            <a:endParaRPr kumimoji="1" lang="en-US" altLang="ja-JP" sz="3600" dirty="0"/>
          </a:p>
          <a:p>
            <a:pPr algn="ctr"/>
            <a:r>
              <a:rPr lang="ja-JP" altLang="en-US" sz="3600" dirty="0"/>
              <a:t>興味があれば遠慮なく連絡ください。</a:t>
            </a:r>
            <a:endParaRPr lang="en-US" altLang="ja-JP" sz="3600" dirty="0"/>
          </a:p>
          <a:p>
            <a:pPr algn="ctr"/>
            <a:endParaRPr kumimoji="1" lang="en-US" altLang="ja-JP" dirty="0"/>
          </a:p>
          <a:p>
            <a:pPr algn="ctr"/>
            <a:r>
              <a:rPr lang="en-US" altLang="ja-JP" sz="2400" dirty="0"/>
              <a:t>ozawa.t@jacic.or.jp</a:t>
            </a:r>
            <a:endParaRPr kumimoji="1" lang="ja-JP" altLang="en-US" sz="2400" dirty="0"/>
          </a:p>
        </p:txBody>
      </p:sp>
      <p:pic>
        <p:nvPicPr>
          <p:cNvPr id="204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82855" y="387488"/>
            <a:ext cx="2319707" cy="76392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1885947" y="5065585"/>
            <a:ext cx="8423030" cy="646331"/>
          </a:xfrm>
          <a:prstGeom prst="rect">
            <a:avLst/>
          </a:prstGeom>
          <a:noFill/>
        </p:spPr>
        <p:txBody>
          <a:bodyPr wrap="square" rtlCol="0">
            <a:spAutoFit/>
          </a:bodyPr>
          <a:lstStyle/>
          <a:p>
            <a:r>
              <a:rPr kumimoji="1" lang="en-US" altLang="ja-JP" dirty="0"/>
              <a:t>JACIC</a:t>
            </a:r>
            <a:r>
              <a:rPr kumimoji="1" lang="ja-JP" altLang="en-US" dirty="0"/>
              <a:t>‘</a:t>
            </a:r>
            <a:r>
              <a:rPr kumimoji="1" lang="en-US" altLang="ja-JP" dirty="0" err="1"/>
              <a:t>i</a:t>
            </a:r>
            <a:r>
              <a:rPr kumimoji="1" lang="en-US" altLang="ja-JP" dirty="0"/>
              <a:t>-Con</a:t>
            </a:r>
            <a:r>
              <a:rPr kumimoji="1" lang="ja-JP" altLang="en-US" dirty="0"/>
              <a:t>’チャレンジ戦略及び</a:t>
            </a:r>
            <a:r>
              <a:rPr kumimoji="1" lang="en-US" altLang="ja-JP" dirty="0"/>
              <a:t>JACIC</a:t>
            </a:r>
            <a:r>
              <a:rPr kumimoji="1" lang="ja-JP" altLang="en-US" dirty="0"/>
              <a:t>セミナーは</a:t>
            </a:r>
            <a:r>
              <a:rPr kumimoji="1" lang="en-US" altLang="ja-JP" dirty="0"/>
              <a:t>JACIC</a:t>
            </a:r>
            <a:r>
              <a:rPr kumimoji="1" lang="ja-JP" altLang="en-US" dirty="0"/>
              <a:t>ホームページに掲載しています。</a:t>
            </a:r>
            <a:endParaRPr kumimoji="1" lang="en-US" altLang="ja-JP" dirty="0"/>
          </a:p>
          <a:p>
            <a:r>
              <a:rPr lang="en-US" altLang="ja-JP" dirty="0"/>
              <a:t>http://www.jacic.or.jp/etc/jacic_challenge_menu.html</a:t>
            </a:r>
            <a:endParaRPr kumimoji="1" lang="ja-JP" altLang="en-US" dirty="0"/>
          </a:p>
        </p:txBody>
      </p:sp>
      <p:sp>
        <p:nvSpPr>
          <p:cNvPr id="4" name="スライド番号プレースホルダー 3"/>
          <p:cNvSpPr>
            <a:spLocks noGrp="1"/>
          </p:cNvSpPr>
          <p:nvPr>
            <p:ph type="sldNum" sz="quarter" idx="12"/>
          </p:nvPr>
        </p:nvSpPr>
        <p:spPr/>
        <p:txBody>
          <a:bodyPr/>
          <a:lstStyle/>
          <a:p>
            <a:fld id="{8B119B61-568E-45DF-AA5C-771FA8D8424D}" type="slidenum">
              <a:rPr kumimoji="1" lang="ja-JP" altLang="en-US" smtClean="0"/>
              <a:t>20</a:t>
            </a:fld>
            <a:endParaRPr kumimoji="1" lang="ja-JP" altLang="en-US" dirty="0"/>
          </a:p>
        </p:txBody>
      </p:sp>
    </p:spTree>
    <p:extLst>
      <p:ext uri="{BB962C8B-B14F-4D97-AF65-F5344CB8AC3E}">
        <p14:creationId xmlns:p14="http://schemas.microsoft.com/office/powerpoint/2010/main" val="18229470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img_h1"/>
          <p:cNvPicPr/>
          <p:nvPr/>
        </p:nvPicPr>
        <p:blipFill>
          <a:blip r:embed="rId3" cstate="print"/>
          <a:srcRect/>
          <a:stretch>
            <a:fillRect/>
          </a:stretch>
        </p:blipFill>
        <p:spPr bwMode="auto">
          <a:xfrm>
            <a:off x="10247907" y="47686"/>
            <a:ext cx="1856616" cy="236343"/>
          </a:xfrm>
          <a:prstGeom prst="rect">
            <a:avLst/>
          </a:prstGeom>
          <a:noFill/>
          <a:ln w="9525">
            <a:noFill/>
            <a:miter lim="800000"/>
            <a:headEnd/>
            <a:tailEnd/>
          </a:ln>
        </p:spPr>
      </p:pic>
      <p:cxnSp>
        <p:nvCxnSpPr>
          <p:cNvPr id="6" name="直線コネクタ 5"/>
          <p:cNvCxnSpPr/>
          <p:nvPr/>
        </p:nvCxnSpPr>
        <p:spPr>
          <a:xfrm>
            <a:off x="0" y="655093"/>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a:off x="0" y="900753"/>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a:off x="0" y="900753"/>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直線コネクタ 27"/>
          <p:cNvCxnSpPr/>
          <p:nvPr/>
        </p:nvCxnSpPr>
        <p:spPr>
          <a:xfrm>
            <a:off x="0" y="471504"/>
            <a:ext cx="12192000" cy="0"/>
          </a:xfrm>
          <a:prstGeom prst="line">
            <a:avLst/>
          </a:prstGeom>
          <a:ln w="63500" cmpd="thinThick"/>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CB9BFB72-5DD0-475E-A2C5-C74E7490A607}"/>
              </a:ext>
            </a:extLst>
          </p:cNvPr>
          <p:cNvSpPr txBox="1"/>
          <p:nvPr/>
        </p:nvSpPr>
        <p:spPr>
          <a:xfrm>
            <a:off x="261059" y="-20943"/>
            <a:ext cx="4832134" cy="523220"/>
          </a:xfrm>
          <a:prstGeom prst="rect">
            <a:avLst/>
          </a:prstGeom>
          <a:noFill/>
        </p:spPr>
        <p:txBody>
          <a:bodyPr wrap="square" rtlCol="0">
            <a:spAutoFit/>
          </a:bodyPr>
          <a:lstStyle/>
          <a:p>
            <a:r>
              <a:rPr lang="ja-JP" altLang="en-US" sz="2800" dirty="0" smtClean="0"/>
              <a:t>要旨</a:t>
            </a:r>
            <a:endParaRPr kumimoji="1" lang="ja-JP" altLang="en-US" sz="2800" dirty="0"/>
          </a:p>
        </p:txBody>
      </p:sp>
      <p:sp>
        <p:nvSpPr>
          <p:cNvPr id="11" name="テキスト ボックス 10">
            <a:extLst>
              <a:ext uri="{FF2B5EF4-FFF2-40B4-BE49-F238E27FC236}">
                <a16:creationId xmlns:a16="http://schemas.microsoft.com/office/drawing/2014/main" id="{C195E9D7-70F4-466D-A020-CD18CB3214FC}"/>
              </a:ext>
            </a:extLst>
          </p:cNvPr>
          <p:cNvSpPr txBox="1"/>
          <p:nvPr/>
        </p:nvSpPr>
        <p:spPr>
          <a:xfrm>
            <a:off x="583320" y="3617108"/>
            <a:ext cx="9914467" cy="2062103"/>
          </a:xfrm>
          <a:prstGeom prst="rect">
            <a:avLst/>
          </a:prstGeom>
          <a:noFill/>
        </p:spPr>
        <p:txBody>
          <a:bodyPr wrap="square" rtlCol="0">
            <a:spAutoFit/>
          </a:bodyPr>
          <a:lstStyle/>
          <a:p>
            <a:r>
              <a:rPr kumimoji="1" lang="ja-JP" altLang="en-US" sz="3200" dirty="0" smtClean="0">
                <a:latin typeface="Century" panose="02040604050505020304" pitchFamily="18" charset="0"/>
              </a:rPr>
              <a:t>２．</a:t>
            </a:r>
            <a:r>
              <a:rPr kumimoji="1" lang="en-US" altLang="ja-JP" sz="3200" dirty="0" smtClean="0">
                <a:latin typeface="Century" panose="02040604050505020304" pitchFamily="18" charset="0"/>
              </a:rPr>
              <a:t>DX</a:t>
            </a:r>
            <a:r>
              <a:rPr kumimoji="1" lang="ja-JP" altLang="en-US" sz="3200" dirty="0" smtClean="0">
                <a:latin typeface="Century" panose="02040604050505020304" pitchFamily="18" charset="0"/>
              </a:rPr>
              <a:t>時代の新しい仕事の仕方の提案</a:t>
            </a:r>
            <a:endParaRPr kumimoji="1" lang="en-US" altLang="ja-JP" sz="3200" dirty="0" smtClean="0">
              <a:latin typeface="Century" panose="02040604050505020304" pitchFamily="18" charset="0"/>
            </a:endParaRPr>
          </a:p>
          <a:p>
            <a:r>
              <a:rPr lang="ja-JP" altLang="en-US" sz="3200" dirty="0" smtClean="0">
                <a:solidFill>
                  <a:srgbClr val="FF0000"/>
                </a:solidFill>
              </a:rPr>
              <a:t>　　　　</a:t>
            </a:r>
            <a:r>
              <a:rPr lang="en-US" altLang="ja-JP" sz="3200" dirty="0" smtClean="0"/>
              <a:t>5</a:t>
            </a:r>
            <a:r>
              <a:rPr lang="ja-JP" altLang="en-US" sz="3200" dirty="0" err="1"/>
              <a:t>つの</a:t>
            </a:r>
            <a:r>
              <a:rPr lang="ja-JP" altLang="en-US" sz="3200" dirty="0"/>
              <a:t>具体的目標と</a:t>
            </a:r>
            <a:r>
              <a:rPr lang="en-US" altLang="ja-JP" sz="3200" dirty="0"/>
              <a:t>3</a:t>
            </a:r>
            <a:r>
              <a:rPr lang="ja-JP" altLang="en-US" sz="3200" dirty="0" err="1"/>
              <a:t>つの</a:t>
            </a:r>
            <a:r>
              <a:rPr lang="ja-JP" altLang="en-US" sz="3200" dirty="0"/>
              <a:t>視点</a:t>
            </a:r>
            <a:endParaRPr lang="en-US" altLang="ja-JP" sz="3200" u="sng" dirty="0"/>
          </a:p>
          <a:p>
            <a:r>
              <a:rPr lang="ja-JP" altLang="en-US" sz="3200" dirty="0" smtClean="0"/>
              <a:t>　　　　　　</a:t>
            </a:r>
            <a:r>
              <a:rPr lang="ja-JP" altLang="en-US" sz="2800" dirty="0" smtClean="0">
                <a:latin typeface="Century" panose="02040604050505020304" pitchFamily="18" charset="0"/>
              </a:rPr>
              <a:t>新たなマネジメント方策の提案</a:t>
            </a:r>
            <a:endParaRPr lang="en-US" altLang="ja-JP" sz="2800" dirty="0" smtClean="0">
              <a:latin typeface="Century" panose="02040604050505020304" pitchFamily="18" charset="0"/>
            </a:endParaRPr>
          </a:p>
          <a:p>
            <a:r>
              <a:rPr lang="ja-JP" altLang="en-US" sz="3200" dirty="0" smtClean="0">
                <a:latin typeface="Century" panose="02040604050505020304" pitchFamily="18" charset="0"/>
              </a:rPr>
              <a:t>　　　　　　</a:t>
            </a:r>
            <a:r>
              <a:rPr lang="ja-JP" altLang="en-US" sz="2800" dirty="0" smtClean="0">
                <a:solidFill>
                  <a:srgbClr val="FF0000"/>
                </a:solidFill>
                <a:latin typeface="Century" panose="02040604050505020304" pitchFamily="18" charset="0"/>
              </a:rPr>
              <a:t>クラウド技術、</a:t>
            </a:r>
            <a:r>
              <a:rPr lang="en-US" altLang="ja-JP" sz="2800" dirty="0" smtClean="0">
                <a:solidFill>
                  <a:srgbClr val="FF0000"/>
                </a:solidFill>
                <a:latin typeface="Century" panose="02040604050505020304" pitchFamily="18" charset="0"/>
              </a:rPr>
              <a:t>ICT</a:t>
            </a:r>
            <a:r>
              <a:rPr lang="ja-JP" altLang="en-US" sz="2800" dirty="0" smtClean="0">
                <a:solidFill>
                  <a:srgbClr val="FF0000"/>
                </a:solidFill>
                <a:latin typeface="Century" panose="02040604050505020304" pitchFamily="18" charset="0"/>
              </a:rPr>
              <a:t>プラットフォーム、</a:t>
            </a:r>
            <a:r>
              <a:rPr lang="en-US" altLang="ja-JP" sz="2800" dirty="0" smtClean="0">
                <a:solidFill>
                  <a:srgbClr val="FF0000"/>
                </a:solidFill>
                <a:latin typeface="Century" panose="02040604050505020304" pitchFamily="18" charset="0"/>
              </a:rPr>
              <a:t>3</a:t>
            </a:r>
            <a:r>
              <a:rPr lang="ja-JP" altLang="en-US" sz="2800" dirty="0" smtClean="0">
                <a:solidFill>
                  <a:srgbClr val="FF0000"/>
                </a:solidFill>
                <a:latin typeface="Century" panose="02040604050505020304" pitchFamily="18" charset="0"/>
              </a:rPr>
              <a:t>次元統合モデル</a:t>
            </a:r>
            <a:r>
              <a:rPr lang="ja-JP" altLang="en-US" sz="3200" dirty="0" smtClean="0"/>
              <a:t>　　　　　　　　　</a:t>
            </a:r>
            <a:r>
              <a:rPr lang="ja-JP" altLang="en-US" sz="3200" dirty="0">
                <a:latin typeface="Century" panose="02040604050505020304" pitchFamily="18" charset="0"/>
              </a:rPr>
              <a:t>　</a:t>
            </a:r>
            <a:endParaRPr kumimoji="1" lang="ja-JP" altLang="en-US" sz="3200" dirty="0"/>
          </a:p>
        </p:txBody>
      </p:sp>
      <p:sp>
        <p:nvSpPr>
          <p:cNvPr id="12" name="タイトル 1"/>
          <p:cNvSpPr txBox="1">
            <a:spLocks/>
          </p:cNvSpPr>
          <p:nvPr/>
        </p:nvSpPr>
        <p:spPr>
          <a:xfrm>
            <a:off x="583320" y="657953"/>
            <a:ext cx="11697170" cy="3096546"/>
          </a:xfrm>
          <a:prstGeom prst="rect">
            <a:avLst/>
          </a:prstGeom>
        </p:spPr>
        <p:txBody>
          <a:bodyPr>
            <a:noAutofit/>
          </a:bodyPr>
          <a:lstStyle>
            <a:lvl1pPr algn="l"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3200" dirty="0" smtClean="0">
                <a:latin typeface="+mj-ea"/>
              </a:rPr>
              <a:t>１．</a:t>
            </a:r>
            <a:r>
              <a:rPr lang="en-US" altLang="ja-JP" sz="3200" dirty="0" smtClean="0">
                <a:latin typeface="+mj-ea"/>
              </a:rPr>
              <a:t>5</a:t>
            </a:r>
            <a:r>
              <a:rPr lang="ja-JP" altLang="en-US" sz="3200" dirty="0" err="1" smtClean="0">
                <a:latin typeface="+mj-ea"/>
              </a:rPr>
              <a:t>つの</a:t>
            </a:r>
            <a:r>
              <a:rPr lang="ja-JP" altLang="en-US" sz="3200" dirty="0" smtClean="0">
                <a:latin typeface="+mj-ea"/>
              </a:rPr>
              <a:t>提案</a:t>
            </a:r>
            <a:endParaRPr lang="en-US" altLang="ja-JP" sz="3200" dirty="0">
              <a:latin typeface="+mj-ea"/>
            </a:endParaRPr>
          </a:p>
          <a:p>
            <a:r>
              <a:rPr lang="ja-JP" altLang="en-US" sz="2800" dirty="0" smtClean="0">
                <a:latin typeface="+mj-ea"/>
              </a:rPr>
              <a:t>　　　　①新現場力の構築</a:t>
            </a:r>
            <a:endParaRPr lang="en-US" altLang="ja-JP" sz="2800" dirty="0" smtClean="0">
              <a:latin typeface="+mj-ea"/>
            </a:endParaRPr>
          </a:p>
          <a:p>
            <a:r>
              <a:rPr lang="ja-JP" altLang="en-US" sz="2800" dirty="0" smtClean="0">
                <a:latin typeface="+mj-ea"/>
              </a:rPr>
              <a:t>　　　　②</a:t>
            </a:r>
            <a:r>
              <a:rPr lang="en-US" altLang="ja-JP" sz="2800" dirty="0" smtClean="0">
                <a:solidFill>
                  <a:srgbClr val="FF0000"/>
                </a:solidFill>
                <a:latin typeface="+mj-ea"/>
              </a:rPr>
              <a:t>DX</a:t>
            </a:r>
            <a:r>
              <a:rPr lang="ja-JP" altLang="en-US" sz="2800" dirty="0" smtClean="0">
                <a:solidFill>
                  <a:srgbClr val="FF0000"/>
                </a:solidFill>
                <a:latin typeface="+mj-ea"/>
              </a:rPr>
              <a:t>時代の新しい仕事の仕方の提案</a:t>
            </a:r>
            <a:endParaRPr lang="en-US" altLang="ja-JP" sz="2800" dirty="0" smtClean="0">
              <a:solidFill>
                <a:srgbClr val="FF0000"/>
              </a:solidFill>
              <a:latin typeface="+mj-ea"/>
            </a:endParaRPr>
          </a:p>
          <a:p>
            <a:r>
              <a:rPr lang="ja-JP" altLang="en-US" sz="2800" dirty="0" smtClean="0">
                <a:latin typeface="Century" panose="02040604050505020304" pitchFamily="18" charset="0"/>
              </a:rPr>
              <a:t>　　　　③</a:t>
            </a:r>
            <a:r>
              <a:rPr lang="en-US" altLang="ja-JP" sz="2800" dirty="0" err="1" smtClean="0">
                <a:latin typeface="Century" panose="02040604050505020304" pitchFamily="18" charset="0"/>
              </a:rPr>
              <a:t>i</a:t>
            </a:r>
            <a:r>
              <a:rPr lang="en-US" altLang="ja-JP" sz="2800" dirty="0" smtClean="0">
                <a:latin typeface="Century" panose="02040604050505020304" pitchFamily="18" charset="0"/>
              </a:rPr>
              <a:t>-Con</a:t>
            </a:r>
            <a:r>
              <a:rPr lang="ja-JP" altLang="en-US" sz="2800" dirty="0" smtClean="0">
                <a:latin typeface="Century" panose="02040604050505020304" pitchFamily="18" charset="0"/>
              </a:rPr>
              <a:t>と情報共有環境の強靭化</a:t>
            </a:r>
            <a:endParaRPr lang="en-US" altLang="ja-JP" sz="2800" dirty="0" smtClean="0">
              <a:latin typeface="Century" panose="02040604050505020304" pitchFamily="18" charset="0"/>
            </a:endParaRPr>
          </a:p>
          <a:p>
            <a:r>
              <a:rPr lang="ja-JP" altLang="en-US" sz="2800" dirty="0">
                <a:latin typeface="Century" panose="02040604050505020304" pitchFamily="18" charset="0"/>
              </a:rPr>
              <a:t>　</a:t>
            </a:r>
            <a:r>
              <a:rPr lang="ja-JP" altLang="en-US" sz="2800" dirty="0" smtClean="0">
                <a:latin typeface="Century" panose="02040604050505020304" pitchFamily="18" charset="0"/>
              </a:rPr>
              <a:t>　　　④建設情報の一元化</a:t>
            </a:r>
            <a:endParaRPr lang="en-US" altLang="ja-JP" sz="2800" dirty="0" smtClean="0">
              <a:latin typeface="Century" panose="02040604050505020304" pitchFamily="18" charset="0"/>
            </a:endParaRPr>
          </a:p>
          <a:p>
            <a:r>
              <a:rPr lang="ja-JP" altLang="en-US" sz="2800" dirty="0">
                <a:latin typeface="Century" panose="02040604050505020304" pitchFamily="18" charset="0"/>
              </a:rPr>
              <a:t>　</a:t>
            </a:r>
            <a:r>
              <a:rPr lang="ja-JP" altLang="en-US" sz="2800" dirty="0" smtClean="0">
                <a:latin typeface="Century" panose="02040604050505020304" pitchFamily="18" charset="0"/>
              </a:rPr>
              <a:t>　　　⑤</a:t>
            </a:r>
            <a:r>
              <a:rPr lang="en-US" altLang="ja-JP" sz="2800" dirty="0" smtClean="0">
                <a:latin typeface="Century" panose="02040604050505020304" pitchFamily="18" charset="0"/>
              </a:rPr>
              <a:t>2023</a:t>
            </a:r>
            <a:r>
              <a:rPr lang="ja-JP" altLang="en-US" sz="2800" dirty="0" smtClean="0">
                <a:latin typeface="Century" panose="02040604050505020304" pitchFamily="18" charset="0"/>
              </a:rPr>
              <a:t>年度</a:t>
            </a:r>
            <a:r>
              <a:rPr lang="en-US" altLang="ja-JP" sz="2800" dirty="0" smtClean="0">
                <a:latin typeface="Century" panose="02040604050505020304" pitchFamily="18" charset="0"/>
              </a:rPr>
              <a:t>BIM/CIM</a:t>
            </a:r>
            <a:r>
              <a:rPr lang="ja-JP" altLang="en-US" sz="2800" dirty="0" smtClean="0">
                <a:latin typeface="Century" panose="02040604050505020304" pitchFamily="18" charset="0"/>
              </a:rPr>
              <a:t>問題</a:t>
            </a:r>
            <a:endParaRPr lang="en-US" altLang="ja-JP" sz="2800" dirty="0" smtClean="0">
              <a:latin typeface="Century" panose="02040604050505020304" pitchFamily="18" charset="0"/>
            </a:endParaRPr>
          </a:p>
          <a:p>
            <a:endParaRPr lang="ja-JP" altLang="en-US" sz="3200" dirty="0">
              <a:latin typeface="Century" panose="02040604050505020304" pitchFamily="18" charset="0"/>
            </a:endParaRPr>
          </a:p>
        </p:txBody>
      </p:sp>
      <p:sp>
        <p:nvSpPr>
          <p:cNvPr id="17" name="テキスト ボックス 16">
            <a:extLst>
              <a:ext uri="{FF2B5EF4-FFF2-40B4-BE49-F238E27FC236}">
                <a16:creationId xmlns:a16="http://schemas.microsoft.com/office/drawing/2014/main" id="{3E8875E8-997A-46DE-86F4-17AC94FBA081}"/>
              </a:ext>
            </a:extLst>
          </p:cNvPr>
          <p:cNvSpPr txBox="1"/>
          <p:nvPr/>
        </p:nvSpPr>
        <p:spPr>
          <a:xfrm>
            <a:off x="583320" y="5863012"/>
            <a:ext cx="9914467" cy="584775"/>
          </a:xfrm>
          <a:prstGeom prst="rect">
            <a:avLst/>
          </a:prstGeom>
          <a:noFill/>
        </p:spPr>
        <p:txBody>
          <a:bodyPr wrap="square" rtlCol="0">
            <a:spAutoFit/>
          </a:bodyPr>
          <a:lstStyle/>
          <a:p>
            <a:r>
              <a:rPr kumimoji="1" lang="ja-JP" altLang="en-US" sz="3200" dirty="0" smtClean="0">
                <a:latin typeface="Century" panose="02040604050505020304" pitchFamily="18" charset="0"/>
              </a:rPr>
              <a:t>３．新現場力</a:t>
            </a:r>
            <a:r>
              <a:rPr kumimoji="1" lang="ja-JP" altLang="en-US" sz="3200" dirty="0" smtClean="0">
                <a:solidFill>
                  <a:srgbClr val="FF0000"/>
                </a:solidFill>
                <a:latin typeface="Century" panose="02040604050505020304" pitchFamily="18" charset="0"/>
              </a:rPr>
              <a:t>‘</a:t>
            </a:r>
            <a:r>
              <a:rPr kumimoji="1" lang="en-US" altLang="ja-JP" sz="3200" dirty="0" smtClean="0">
                <a:solidFill>
                  <a:srgbClr val="FF0000"/>
                </a:solidFill>
                <a:latin typeface="Century" panose="02040604050505020304" pitchFamily="18" charset="0"/>
              </a:rPr>
              <a:t>Digital Twin</a:t>
            </a:r>
            <a:r>
              <a:rPr kumimoji="1" lang="ja-JP" altLang="en-US" sz="3200" dirty="0" smtClean="0">
                <a:solidFill>
                  <a:srgbClr val="FF0000"/>
                </a:solidFill>
                <a:latin typeface="Century" panose="02040604050505020304" pitchFamily="18" charset="0"/>
              </a:rPr>
              <a:t>’</a:t>
            </a:r>
            <a:r>
              <a:rPr kumimoji="1" lang="ja-JP" altLang="en-US" sz="3200" dirty="0" smtClean="0">
                <a:latin typeface="Century" panose="02040604050505020304" pitchFamily="18" charset="0"/>
              </a:rPr>
              <a:t>の活用</a:t>
            </a:r>
            <a:endParaRPr kumimoji="1" lang="ja-JP" altLang="en-US" sz="3200" u="sng" dirty="0"/>
          </a:p>
        </p:txBody>
      </p:sp>
      <p:sp>
        <p:nvSpPr>
          <p:cNvPr id="7" name="横巻き 6"/>
          <p:cNvSpPr/>
          <p:nvPr/>
        </p:nvSpPr>
        <p:spPr>
          <a:xfrm>
            <a:off x="8541231" y="657953"/>
            <a:ext cx="3470787" cy="1160207"/>
          </a:xfrm>
          <a:prstGeom prst="horizontalScroll">
            <a:avLst/>
          </a:prstGeom>
          <a:solidFill>
            <a:srgbClr val="FEF2E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err="1" smtClean="0">
                <a:solidFill>
                  <a:schemeClr val="tx2"/>
                </a:solidFill>
              </a:rPr>
              <a:t>JACIC’i</a:t>
            </a:r>
            <a:r>
              <a:rPr kumimoji="1" lang="en-US" altLang="ja-JP" dirty="0" smtClean="0">
                <a:solidFill>
                  <a:schemeClr val="tx2"/>
                </a:solidFill>
              </a:rPr>
              <a:t>-Con</a:t>
            </a:r>
            <a:r>
              <a:rPr kumimoji="1" lang="ja-JP" altLang="en-US" dirty="0" smtClean="0">
                <a:solidFill>
                  <a:schemeClr val="tx2"/>
                </a:solidFill>
              </a:rPr>
              <a:t>’チャレンジ戦略</a:t>
            </a:r>
            <a:endParaRPr kumimoji="1" lang="ja-JP" altLang="en-US" dirty="0">
              <a:solidFill>
                <a:schemeClr val="tx2"/>
              </a:solidFill>
            </a:endParaRPr>
          </a:p>
        </p:txBody>
      </p:sp>
    </p:spTree>
    <p:extLst>
      <p:ext uri="{BB962C8B-B14F-4D97-AF65-F5344CB8AC3E}">
        <p14:creationId xmlns:p14="http://schemas.microsoft.com/office/powerpoint/2010/main" val="26176800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0153B8DD-AE6C-424A-9A76-9F38A0585CED}"/>
              </a:ext>
            </a:extLst>
          </p:cNvPr>
          <p:cNvSpPr>
            <a:spLocks noGrp="1"/>
          </p:cNvSpPr>
          <p:nvPr>
            <p:ph idx="1"/>
          </p:nvPr>
        </p:nvSpPr>
        <p:spPr>
          <a:xfrm>
            <a:off x="916858" y="1551586"/>
            <a:ext cx="10919791" cy="3197186"/>
          </a:xfrm>
        </p:spPr>
        <p:txBody>
          <a:bodyPr>
            <a:normAutofit/>
          </a:bodyPr>
          <a:lstStyle/>
          <a:p>
            <a:pPr marL="0" indent="0">
              <a:buNone/>
            </a:pPr>
            <a:r>
              <a:rPr lang="ja-JP" altLang="en-US" sz="3200" dirty="0" smtClean="0"/>
              <a:t>（</a:t>
            </a:r>
            <a:r>
              <a:rPr lang="ja-JP" altLang="en-US" sz="3200" dirty="0"/>
              <a:t>１）公共調達関連業務を簡単・便利に</a:t>
            </a:r>
            <a:endParaRPr lang="en-US" altLang="ja-JP" sz="3200" dirty="0"/>
          </a:p>
          <a:p>
            <a:pPr marL="0" indent="0">
              <a:buNone/>
            </a:pPr>
            <a:r>
              <a:rPr lang="ja-JP" altLang="en-US" sz="3200" dirty="0"/>
              <a:t>（２）事業のプロセス管理を</a:t>
            </a:r>
            <a:r>
              <a:rPr kumimoji="1" lang="ja-JP" altLang="en-US" sz="3200" dirty="0"/>
              <a:t>上手に、スピーディに</a:t>
            </a:r>
            <a:endParaRPr kumimoji="1" lang="en-US" altLang="ja-JP" sz="3200" dirty="0"/>
          </a:p>
          <a:p>
            <a:pPr marL="0" indent="0">
              <a:buNone/>
            </a:pPr>
            <a:r>
              <a:rPr kumimoji="1" lang="ja-JP" altLang="en-US" sz="3200" dirty="0"/>
              <a:t>（３）維持管理、行政管理をレベルアップ、スマートに</a:t>
            </a:r>
            <a:endParaRPr kumimoji="1" lang="en-US" altLang="ja-JP" sz="3200" dirty="0"/>
          </a:p>
          <a:p>
            <a:pPr marL="0" indent="0">
              <a:buNone/>
            </a:pPr>
            <a:r>
              <a:rPr lang="ja-JP" altLang="en-US" sz="3200" dirty="0"/>
              <a:t>（４）災害対応、復旧措置を迅速、確実に</a:t>
            </a:r>
            <a:endParaRPr lang="en-US" altLang="ja-JP" sz="3200" dirty="0"/>
          </a:p>
          <a:p>
            <a:pPr marL="0" indent="0">
              <a:buNone/>
            </a:pPr>
            <a:r>
              <a:rPr kumimoji="1" lang="ja-JP" altLang="en-US" sz="3200" dirty="0"/>
              <a:t>（５）情報、データを使いこなす現場へ</a:t>
            </a:r>
            <a:endParaRPr kumimoji="1" lang="en-US" altLang="ja-JP" sz="3200" dirty="0"/>
          </a:p>
        </p:txBody>
      </p:sp>
      <p:cxnSp>
        <p:nvCxnSpPr>
          <p:cNvPr id="4" name="直線コネクタ 3">
            <a:extLst>
              <a:ext uri="{FF2B5EF4-FFF2-40B4-BE49-F238E27FC236}">
                <a16:creationId xmlns:a16="http://schemas.microsoft.com/office/drawing/2014/main" id="{63721A8A-13B3-4918-BCE2-FFF5304B7A0C}"/>
              </a:ext>
            </a:extLst>
          </p:cNvPr>
          <p:cNvCxnSpPr/>
          <p:nvPr/>
        </p:nvCxnSpPr>
        <p:spPr>
          <a:xfrm>
            <a:off x="0" y="620589"/>
            <a:ext cx="12192000" cy="0"/>
          </a:xfrm>
          <a:prstGeom prst="line">
            <a:avLst/>
          </a:prstGeom>
          <a:ln w="63500" cmpd="thinThick"/>
        </p:spPr>
        <p:style>
          <a:lnRef idx="1">
            <a:schemeClr val="accent1"/>
          </a:lnRef>
          <a:fillRef idx="0">
            <a:schemeClr val="accent1"/>
          </a:fillRef>
          <a:effectRef idx="0">
            <a:schemeClr val="accent1"/>
          </a:effectRef>
          <a:fontRef idx="minor">
            <a:schemeClr val="tx1"/>
          </a:fontRef>
        </p:style>
      </p:cxnSp>
      <p:sp>
        <p:nvSpPr>
          <p:cNvPr id="5" name="タイトル 1">
            <a:extLst>
              <a:ext uri="{FF2B5EF4-FFF2-40B4-BE49-F238E27FC236}">
                <a16:creationId xmlns:a16="http://schemas.microsoft.com/office/drawing/2014/main" id="{6846178A-FD1D-4AC6-A1BA-4931E0C2D27A}"/>
              </a:ext>
            </a:extLst>
          </p:cNvPr>
          <p:cNvSpPr>
            <a:spLocks noGrp="1"/>
          </p:cNvSpPr>
          <p:nvPr>
            <p:ph type="title"/>
          </p:nvPr>
        </p:nvSpPr>
        <p:spPr>
          <a:xfrm>
            <a:off x="440639" y="96772"/>
            <a:ext cx="10515600" cy="549275"/>
          </a:xfrm>
        </p:spPr>
        <p:txBody>
          <a:bodyPr>
            <a:normAutofit fontScale="90000"/>
          </a:bodyPr>
          <a:lstStyle/>
          <a:p>
            <a:r>
              <a:rPr lang="ja-JP" altLang="en-US" dirty="0" smtClean="0"/>
              <a:t>ＤＸ</a:t>
            </a:r>
            <a:r>
              <a:rPr lang="ja-JP" altLang="en-US" dirty="0"/>
              <a:t>時代の新しい仕事の</a:t>
            </a:r>
            <a:r>
              <a:rPr lang="ja-JP" altLang="en-US" dirty="0" smtClean="0"/>
              <a:t>仕方の</a:t>
            </a:r>
            <a:r>
              <a:rPr lang="ja-JP" altLang="en-US" dirty="0"/>
              <a:t>提案</a:t>
            </a:r>
            <a:endParaRPr kumimoji="1" lang="ja-JP" altLang="en-US" dirty="0"/>
          </a:p>
        </p:txBody>
      </p:sp>
      <p:sp>
        <p:nvSpPr>
          <p:cNvPr id="6" name="コンテンツ プレースホルダー 2">
            <a:extLst>
              <a:ext uri="{FF2B5EF4-FFF2-40B4-BE49-F238E27FC236}">
                <a16:creationId xmlns:a16="http://schemas.microsoft.com/office/drawing/2014/main" id="{0153B8DD-AE6C-424A-9A76-9F38A0585CED}"/>
              </a:ext>
            </a:extLst>
          </p:cNvPr>
          <p:cNvSpPr txBox="1">
            <a:spLocks/>
          </p:cNvSpPr>
          <p:nvPr/>
        </p:nvSpPr>
        <p:spPr>
          <a:xfrm>
            <a:off x="916858" y="5262621"/>
            <a:ext cx="10919791" cy="160521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3200" dirty="0" smtClean="0"/>
              <a:t>（１）人の移動を減らす</a:t>
            </a:r>
            <a:endParaRPr lang="en-US" altLang="ja-JP" sz="3200" dirty="0" smtClean="0"/>
          </a:p>
          <a:p>
            <a:pPr marL="0" indent="0">
              <a:buFont typeface="Arial" panose="020B0604020202020204" pitchFamily="34" charset="0"/>
              <a:buNone/>
            </a:pPr>
            <a:r>
              <a:rPr lang="ja-JP" altLang="en-US" sz="3200" dirty="0" smtClean="0"/>
              <a:t>（２）データの利活用を可能にする仕組みを構築する</a:t>
            </a:r>
            <a:endParaRPr lang="en-US" altLang="ja-JP" sz="3200" dirty="0" smtClean="0"/>
          </a:p>
          <a:p>
            <a:pPr marL="0" indent="0">
              <a:buFont typeface="Arial" panose="020B0604020202020204" pitchFamily="34" charset="0"/>
              <a:buNone/>
            </a:pPr>
            <a:r>
              <a:rPr lang="ja-JP" altLang="en-US" sz="3200" dirty="0" smtClean="0"/>
              <a:t>（３）現場技術者は</a:t>
            </a:r>
            <a:endParaRPr lang="en-US" altLang="ja-JP" sz="3200" dirty="0"/>
          </a:p>
        </p:txBody>
      </p:sp>
      <p:sp>
        <p:nvSpPr>
          <p:cNvPr id="7" name="テキスト ボックス 6"/>
          <p:cNvSpPr txBox="1"/>
          <p:nvPr/>
        </p:nvSpPr>
        <p:spPr>
          <a:xfrm>
            <a:off x="440639" y="904565"/>
            <a:ext cx="6638587" cy="584775"/>
          </a:xfrm>
          <a:prstGeom prst="rect">
            <a:avLst/>
          </a:prstGeom>
          <a:noFill/>
        </p:spPr>
        <p:txBody>
          <a:bodyPr wrap="square" rtlCol="0">
            <a:spAutoFit/>
          </a:bodyPr>
          <a:lstStyle/>
          <a:p>
            <a:r>
              <a:rPr kumimoji="1" lang="en-US" altLang="ja-JP" sz="3200" dirty="0" smtClean="0"/>
              <a:t>【5</a:t>
            </a:r>
            <a:r>
              <a:rPr kumimoji="1" lang="ja-JP" altLang="en-US" sz="3200" dirty="0" err="1" smtClean="0"/>
              <a:t>つの</a:t>
            </a:r>
            <a:r>
              <a:rPr kumimoji="1" lang="ja-JP" altLang="en-US" sz="3200" dirty="0" smtClean="0"/>
              <a:t>具体的目標</a:t>
            </a:r>
            <a:r>
              <a:rPr kumimoji="1" lang="en-US" altLang="ja-JP" sz="3200" dirty="0" smtClean="0"/>
              <a:t>】</a:t>
            </a:r>
            <a:endParaRPr kumimoji="1" lang="ja-JP" altLang="en-US" sz="3200" dirty="0"/>
          </a:p>
        </p:txBody>
      </p:sp>
      <p:sp>
        <p:nvSpPr>
          <p:cNvPr id="8" name="テキスト ボックス 7"/>
          <p:cNvSpPr txBox="1"/>
          <p:nvPr/>
        </p:nvSpPr>
        <p:spPr>
          <a:xfrm>
            <a:off x="440638" y="4545551"/>
            <a:ext cx="6638587" cy="584775"/>
          </a:xfrm>
          <a:prstGeom prst="rect">
            <a:avLst/>
          </a:prstGeom>
          <a:noFill/>
        </p:spPr>
        <p:txBody>
          <a:bodyPr wrap="square" rtlCol="0">
            <a:spAutoFit/>
          </a:bodyPr>
          <a:lstStyle/>
          <a:p>
            <a:r>
              <a:rPr kumimoji="1" lang="en-US" altLang="ja-JP" sz="3200" dirty="0" smtClean="0"/>
              <a:t>【</a:t>
            </a:r>
            <a:r>
              <a:rPr lang="en-US" altLang="ja-JP" sz="3200" dirty="0"/>
              <a:t>3</a:t>
            </a:r>
            <a:r>
              <a:rPr kumimoji="1" lang="ja-JP" altLang="en-US" sz="3200" dirty="0" err="1" smtClean="0"/>
              <a:t>つの</a:t>
            </a:r>
            <a:r>
              <a:rPr kumimoji="1" lang="ja-JP" altLang="en-US" sz="3200" dirty="0" smtClean="0"/>
              <a:t>視点</a:t>
            </a:r>
            <a:r>
              <a:rPr kumimoji="1" lang="en-US" altLang="ja-JP" sz="3200" dirty="0" smtClean="0"/>
              <a:t>】</a:t>
            </a:r>
            <a:endParaRPr kumimoji="1" lang="ja-JP" altLang="en-US" sz="3200" dirty="0"/>
          </a:p>
        </p:txBody>
      </p:sp>
      <p:sp>
        <p:nvSpPr>
          <p:cNvPr id="9" name="テキスト ボックス 8"/>
          <p:cNvSpPr txBox="1"/>
          <p:nvPr/>
        </p:nvSpPr>
        <p:spPr>
          <a:xfrm>
            <a:off x="8535790" y="3692961"/>
            <a:ext cx="3390739" cy="1569660"/>
          </a:xfrm>
          <a:prstGeom prst="rect">
            <a:avLst/>
          </a:prstGeom>
          <a:noFill/>
        </p:spPr>
        <p:txBody>
          <a:bodyPr wrap="square" rtlCol="0">
            <a:spAutoFit/>
          </a:bodyPr>
          <a:lstStyle/>
          <a:p>
            <a:r>
              <a:rPr kumimoji="1" lang="ja-JP" altLang="en-US" sz="2400" dirty="0" smtClean="0">
                <a:solidFill>
                  <a:srgbClr val="FF0000"/>
                </a:solidFill>
              </a:rPr>
              <a:t>新しいマネジメント方策</a:t>
            </a:r>
            <a:endParaRPr kumimoji="1" lang="en-US" altLang="ja-JP" sz="2400" dirty="0" smtClean="0">
              <a:solidFill>
                <a:srgbClr val="FF0000"/>
              </a:solidFill>
            </a:endParaRPr>
          </a:p>
          <a:p>
            <a:r>
              <a:rPr lang="ja-JP" altLang="en-US" sz="2400" dirty="0">
                <a:solidFill>
                  <a:srgbClr val="FF0000"/>
                </a:solidFill>
              </a:rPr>
              <a:t>　</a:t>
            </a:r>
            <a:r>
              <a:rPr lang="ja-JP" altLang="en-US" sz="2400" dirty="0" smtClean="0">
                <a:solidFill>
                  <a:srgbClr val="FF0000"/>
                </a:solidFill>
              </a:rPr>
              <a:t>・クラウド技術</a:t>
            </a:r>
            <a:endParaRPr lang="en-US" altLang="ja-JP" sz="2400" dirty="0" smtClean="0">
              <a:solidFill>
                <a:srgbClr val="FF0000"/>
              </a:solidFill>
            </a:endParaRPr>
          </a:p>
          <a:p>
            <a:r>
              <a:rPr kumimoji="1" lang="ja-JP" altLang="en-US" sz="2400" dirty="0">
                <a:solidFill>
                  <a:srgbClr val="FF0000"/>
                </a:solidFill>
              </a:rPr>
              <a:t>　</a:t>
            </a:r>
            <a:r>
              <a:rPr kumimoji="1" lang="ja-JP" altLang="en-US" sz="2400" dirty="0" smtClean="0">
                <a:solidFill>
                  <a:srgbClr val="FF0000"/>
                </a:solidFill>
              </a:rPr>
              <a:t>・</a:t>
            </a:r>
            <a:r>
              <a:rPr kumimoji="1" lang="en-US" altLang="ja-JP" sz="2400" dirty="0" smtClean="0">
                <a:solidFill>
                  <a:srgbClr val="FF0000"/>
                </a:solidFill>
              </a:rPr>
              <a:t>ICT</a:t>
            </a:r>
            <a:r>
              <a:rPr kumimoji="1" lang="ja-JP" altLang="en-US" sz="2400" dirty="0" smtClean="0">
                <a:solidFill>
                  <a:srgbClr val="FF0000"/>
                </a:solidFill>
              </a:rPr>
              <a:t>プラットフォーム</a:t>
            </a:r>
            <a:endParaRPr kumimoji="1" lang="en-US" altLang="ja-JP" sz="2400" dirty="0" smtClean="0">
              <a:solidFill>
                <a:srgbClr val="FF0000"/>
              </a:solidFill>
            </a:endParaRPr>
          </a:p>
          <a:p>
            <a:r>
              <a:rPr lang="ja-JP" altLang="en-US" sz="2400" dirty="0">
                <a:solidFill>
                  <a:srgbClr val="FF0000"/>
                </a:solidFill>
              </a:rPr>
              <a:t>　</a:t>
            </a:r>
            <a:r>
              <a:rPr lang="ja-JP" altLang="en-US" sz="2400" dirty="0" smtClean="0">
                <a:solidFill>
                  <a:srgbClr val="FF0000"/>
                </a:solidFill>
              </a:rPr>
              <a:t>・</a:t>
            </a:r>
            <a:r>
              <a:rPr lang="en-US" altLang="ja-JP" sz="2400" dirty="0" smtClean="0">
                <a:solidFill>
                  <a:srgbClr val="FF0000"/>
                </a:solidFill>
              </a:rPr>
              <a:t>3</a:t>
            </a:r>
            <a:r>
              <a:rPr lang="ja-JP" altLang="en-US" sz="2400" dirty="0" smtClean="0">
                <a:solidFill>
                  <a:srgbClr val="FF0000"/>
                </a:solidFill>
              </a:rPr>
              <a:t>次元統合モデル</a:t>
            </a:r>
            <a:endParaRPr kumimoji="1" lang="ja-JP" altLang="en-US" sz="2400" dirty="0">
              <a:solidFill>
                <a:srgbClr val="FF0000"/>
              </a:solidFill>
            </a:endParaRPr>
          </a:p>
        </p:txBody>
      </p:sp>
      <p:sp>
        <p:nvSpPr>
          <p:cNvPr id="10" name="正方形/長方形 9"/>
          <p:cNvSpPr/>
          <p:nvPr/>
        </p:nvSpPr>
        <p:spPr>
          <a:xfrm>
            <a:off x="8406581" y="3539613"/>
            <a:ext cx="3667432" cy="1868129"/>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832730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テキスト ボックス 61">
            <a:extLst>
              <a:ext uri="{FF2B5EF4-FFF2-40B4-BE49-F238E27FC236}">
                <a16:creationId xmlns:a16="http://schemas.microsoft.com/office/drawing/2014/main" id="{81B6512E-99DD-4DAF-ACC9-ADDFB77E98CE}"/>
              </a:ext>
            </a:extLst>
          </p:cNvPr>
          <p:cNvSpPr txBox="1"/>
          <p:nvPr/>
        </p:nvSpPr>
        <p:spPr>
          <a:xfrm>
            <a:off x="4853" y="5877"/>
            <a:ext cx="12139022" cy="461665"/>
          </a:xfrm>
          <a:prstGeom prst="rect">
            <a:avLst/>
          </a:prstGeom>
          <a:noFill/>
        </p:spPr>
        <p:txBody>
          <a:bodyPr wrap="square" rtlCol="0">
            <a:spAutoFit/>
          </a:bodyPr>
          <a:lstStyle/>
          <a:p>
            <a:r>
              <a:rPr lang="en-US" altLang="ja-JP" sz="24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JACIC</a:t>
            </a:r>
            <a:r>
              <a:rPr lang="ja-JP" altLang="en-US" sz="24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クラウドの全体像</a:t>
            </a:r>
            <a:endParaRPr lang="ja-JP" altLang="en-US" sz="16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3" name="スライド番号プレースホルダー 2"/>
          <p:cNvSpPr txBox="1">
            <a:spLocks/>
          </p:cNvSpPr>
          <p:nvPr/>
        </p:nvSpPr>
        <p:spPr>
          <a:xfrm>
            <a:off x="9448800" y="0"/>
            <a:ext cx="27432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D7852797-C3AD-4485-8BC0-31E7F1E3FDA0}" type="slidenum">
              <a:rPr lang="ja-JP" altLang="en-US" smtClean="0"/>
              <a:pPr/>
              <a:t>5</a:t>
            </a:fld>
            <a:endParaRPr lang="ja-JP" altLang="en-US" dirty="0"/>
          </a:p>
        </p:txBody>
      </p:sp>
      <p:cxnSp>
        <p:nvCxnSpPr>
          <p:cNvPr id="64" name="直線コネクタ 63"/>
          <p:cNvCxnSpPr/>
          <p:nvPr/>
        </p:nvCxnSpPr>
        <p:spPr>
          <a:xfrm>
            <a:off x="0" y="471504"/>
            <a:ext cx="12192000" cy="0"/>
          </a:xfrm>
          <a:prstGeom prst="line">
            <a:avLst/>
          </a:prstGeom>
          <a:ln w="63500" cmpd="thinThick">
            <a:solidFill>
              <a:schemeClr val="tx1"/>
            </a:solidFill>
          </a:ln>
        </p:spPr>
        <p:style>
          <a:lnRef idx="1">
            <a:schemeClr val="accent1"/>
          </a:lnRef>
          <a:fillRef idx="0">
            <a:schemeClr val="accent1"/>
          </a:fillRef>
          <a:effectRef idx="0">
            <a:schemeClr val="accent1"/>
          </a:effectRef>
          <a:fontRef idx="minor">
            <a:schemeClr val="tx1"/>
          </a:fontRef>
        </p:style>
      </p:cxnSp>
      <p:sp>
        <p:nvSpPr>
          <p:cNvPr id="7" name="正方形/長方形 6"/>
          <p:cNvSpPr/>
          <p:nvPr/>
        </p:nvSpPr>
        <p:spPr>
          <a:xfrm>
            <a:off x="508631" y="4170116"/>
            <a:ext cx="1531743" cy="1909463"/>
          </a:xfrm>
          <a:prstGeom prst="rect">
            <a:avLst/>
          </a:prstGeom>
          <a:solidFill>
            <a:schemeClr val="bg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角丸四角形 7"/>
          <p:cNvSpPr/>
          <p:nvPr/>
        </p:nvSpPr>
        <p:spPr>
          <a:xfrm>
            <a:off x="2451406" y="3004568"/>
            <a:ext cx="7060467" cy="3726651"/>
          </a:xfrm>
          <a:prstGeom prst="roundRect">
            <a:avLst>
              <a:gd name="adj" fmla="val 2303"/>
            </a:avLst>
          </a:prstGeom>
          <a:solidFill>
            <a:srgbClr val="00B0F0"/>
          </a:solid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ts val="1500"/>
              </a:lnSpc>
            </a:pPr>
            <a:r>
              <a:rPr kumimoji="1" lang="en-US" altLang="ja-JP" sz="1600" b="1" dirty="0" smtClean="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a:t>
            </a:r>
            <a:r>
              <a:rPr kumimoji="1" lang="en-US" altLang="ja-JP" sz="16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JACIC</a:t>
            </a:r>
            <a:r>
              <a:rPr kumimoji="1" lang="ja-JP" altLang="en-US" sz="1600" b="1" dirty="0" smtClean="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クラウド基本サービス</a:t>
            </a:r>
            <a:r>
              <a:rPr kumimoji="1" lang="en-US" altLang="ja-JP" sz="1600" b="1" dirty="0" smtClean="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a:t>
            </a:r>
            <a:endParaRPr kumimoji="1" lang="ja-JP" altLang="en-US" sz="16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pPr algn="ctr">
              <a:lnSpc>
                <a:spcPts val="1500"/>
              </a:lnSpc>
            </a:pPr>
            <a:endParaRPr lang="ja-JP" altLang="en-US" sz="1600" b="1" dirty="0">
              <a:solidFill>
                <a:schemeClr val="bg1">
                  <a:lumMod val="50000"/>
                </a:schemeClr>
              </a:solidFill>
              <a:latin typeface="Meiryo UI" panose="020B0604030504040204" pitchFamily="50" charset="-128"/>
              <a:ea typeface="Meiryo UI" panose="020B0604030504040204" pitchFamily="50" charset="-128"/>
            </a:endParaRPr>
          </a:p>
        </p:txBody>
      </p:sp>
      <p:sp>
        <p:nvSpPr>
          <p:cNvPr id="9" name="正方形/長方形 8"/>
          <p:cNvSpPr/>
          <p:nvPr/>
        </p:nvSpPr>
        <p:spPr>
          <a:xfrm>
            <a:off x="513885" y="2430649"/>
            <a:ext cx="1531743" cy="1307002"/>
          </a:xfrm>
          <a:prstGeom prst="rect">
            <a:avLst/>
          </a:prstGeom>
          <a:solidFill>
            <a:schemeClr val="bg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角丸四角形 9"/>
          <p:cNvSpPr/>
          <p:nvPr/>
        </p:nvSpPr>
        <p:spPr>
          <a:xfrm>
            <a:off x="513885" y="1879885"/>
            <a:ext cx="1531746" cy="449433"/>
          </a:xfrm>
          <a:prstGeom prst="roundRect">
            <a:avLst>
              <a:gd name="adj" fmla="val 0"/>
            </a:avLst>
          </a:prstGeom>
          <a:solidFill>
            <a:schemeClr val="accent1">
              <a:lumMod val="75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ts val="2100"/>
              </a:lnSpc>
            </a:pPr>
            <a:r>
              <a:rPr kumimoji="1" lang="ja-JP" altLang="en-US" sz="1600" b="1" dirty="0" smtClean="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利用者</a:t>
            </a:r>
            <a:endParaRPr kumimoji="1" lang="en-US" altLang="ja-JP" sz="16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11" name="角丸四角形 10"/>
          <p:cNvSpPr/>
          <p:nvPr/>
        </p:nvSpPr>
        <p:spPr>
          <a:xfrm>
            <a:off x="2560357" y="5347456"/>
            <a:ext cx="6646714" cy="1317213"/>
          </a:xfrm>
          <a:prstGeom prst="roundRect">
            <a:avLst>
              <a:gd name="adj" fmla="val 0"/>
            </a:avLst>
          </a:prstGeom>
          <a:solidFill>
            <a:schemeClr val="bg1"/>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0" rIns="36000" bIns="36000" rtlCol="0" anchor="t"/>
          <a:lstStyle/>
          <a:p>
            <a:pPr algn="ctr">
              <a:lnSpc>
                <a:spcPts val="2500"/>
              </a:lnSpc>
            </a:pPr>
            <a:r>
              <a:rPr lang="ja-JP" altLang="en-US" sz="1600" b="1" dirty="0">
                <a:solidFill>
                  <a:srgbClr val="00B0F0"/>
                </a:solidFill>
                <a:latin typeface="Meiryo UI" panose="020B0604030504040204" pitchFamily="50" charset="-128"/>
                <a:ea typeface="Meiryo UI" panose="020B0604030504040204" pitchFamily="50" charset="-128"/>
              </a:rPr>
              <a:t>公共調達プロセス関連</a:t>
            </a:r>
            <a:r>
              <a:rPr lang="ja-JP" altLang="en-US" sz="1600" b="1" dirty="0" smtClean="0">
                <a:solidFill>
                  <a:srgbClr val="00B0F0"/>
                </a:solidFill>
                <a:latin typeface="Meiryo UI" panose="020B0604030504040204" pitchFamily="50" charset="-128"/>
                <a:ea typeface="Meiryo UI" panose="020B0604030504040204" pitchFamily="50" charset="-128"/>
              </a:rPr>
              <a:t>サービス</a:t>
            </a:r>
            <a:endParaRPr kumimoji="1" lang="ja-JP" altLang="en-US" sz="1600" dirty="0">
              <a:solidFill>
                <a:srgbClr val="00B0F0"/>
              </a:solidFill>
              <a:latin typeface="Meiryo UI" panose="020B0604030504040204" pitchFamily="50" charset="-128"/>
              <a:ea typeface="Meiryo UI" panose="020B0604030504040204" pitchFamily="50" charset="-128"/>
            </a:endParaRPr>
          </a:p>
        </p:txBody>
      </p:sp>
      <p:sp>
        <p:nvSpPr>
          <p:cNvPr id="12" name="角丸四角形 11"/>
          <p:cNvSpPr/>
          <p:nvPr/>
        </p:nvSpPr>
        <p:spPr>
          <a:xfrm>
            <a:off x="2631356" y="5709481"/>
            <a:ext cx="1133245" cy="420531"/>
          </a:xfrm>
          <a:prstGeom prst="roundRect">
            <a:avLst>
              <a:gd name="adj" fmla="val 0"/>
            </a:avLst>
          </a:prstGeom>
          <a:solidFill>
            <a:srgbClr val="00B0F0">
              <a:alpha val="70000"/>
            </a:srgb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ts val="1500"/>
              </a:lnSpc>
            </a:pPr>
            <a:r>
              <a:rPr kumimoji="1" lang="ja-JP" altLang="en-US" sz="14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積算システム</a:t>
            </a:r>
          </a:p>
        </p:txBody>
      </p:sp>
      <p:sp>
        <p:nvSpPr>
          <p:cNvPr id="13" name="角丸四角形 12"/>
          <p:cNvSpPr/>
          <p:nvPr/>
        </p:nvSpPr>
        <p:spPr>
          <a:xfrm>
            <a:off x="3830021" y="6206255"/>
            <a:ext cx="1163549" cy="406238"/>
          </a:xfrm>
          <a:prstGeom prst="roundRect">
            <a:avLst>
              <a:gd name="adj" fmla="val 0"/>
            </a:avLst>
          </a:prstGeom>
          <a:solidFill>
            <a:srgbClr val="00B0F0">
              <a:alpha val="70000"/>
            </a:srgb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ts val="1500"/>
              </a:lnSpc>
            </a:pPr>
            <a:r>
              <a:rPr kumimoji="1" lang="ja-JP" altLang="en-US" sz="14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電子</a:t>
            </a:r>
            <a:r>
              <a:rPr kumimoji="1" lang="ja-JP" altLang="en-US" sz="1400" b="1" dirty="0" smtClean="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入札コア</a:t>
            </a:r>
            <a:endParaRPr kumimoji="1" lang="ja-JP" altLang="en-US" sz="14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14" name="角丸四角形 13"/>
          <p:cNvSpPr/>
          <p:nvPr/>
        </p:nvSpPr>
        <p:spPr>
          <a:xfrm>
            <a:off x="2630926" y="6205276"/>
            <a:ext cx="1132184" cy="396504"/>
          </a:xfrm>
          <a:prstGeom prst="roundRect">
            <a:avLst>
              <a:gd name="adj" fmla="val 0"/>
            </a:avLst>
          </a:prstGeom>
          <a:solidFill>
            <a:srgbClr val="00B0F0">
              <a:alpha val="70000"/>
            </a:srgb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ts val="1500"/>
              </a:lnSpc>
            </a:pPr>
            <a:r>
              <a:rPr kumimoji="1" lang="en-US" altLang="ja-JP" sz="14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JACICNET</a:t>
            </a:r>
            <a:endParaRPr kumimoji="1" lang="ja-JP" altLang="en-US" sz="14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15" name="角丸四角形 14"/>
          <p:cNvSpPr/>
          <p:nvPr/>
        </p:nvSpPr>
        <p:spPr>
          <a:xfrm>
            <a:off x="3830021" y="5706185"/>
            <a:ext cx="2534174" cy="430495"/>
          </a:xfrm>
          <a:prstGeom prst="roundRect">
            <a:avLst>
              <a:gd name="adj" fmla="val 0"/>
            </a:avLst>
          </a:prstGeom>
          <a:solidFill>
            <a:srgbClr val="00B0F0">
              <a:alpha val="70000"/>
            </a:srgb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ts val="1500"/>
              </a:lnSpc>
            </a:pPr>
            <a:r>
              <a:rPr kumimoji="1" lang="ja-JP" altLang="en-US" sz="14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入札</a:t>
            </a:r>
            <a:r>
              <a:rPr kumimoji="1" lang="ja-JP" altLang="en-US" sz="1400" b="1" dirty="0" smtClean="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情報サービス</a:t>
            </a:r>
            <a:r>
              <a:rPr kumimoji="1" lang="en-US" altLang="ja-JP" sz="1400" b="1" dirty="0" smtClean="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(PPI)</a:t>
            </a:r>
            <a:endParaRPr kumimoji="1" lang="ja-JP" altLang="en-US" sz="14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16" name="角丸四角形 15"/>
          <p:cNvSpPr/>
          <p:nvPr/>
        </p:nvSpPr>
        <p:spPr>
          <a:xfrm>
            <a:off x="5049970" y="6205276"/>
            <a:ext cx="1314225" cy="407217"/>
          </a:xfrm>
          <a:prstGeom prst="roundRect">
            <a:avLst>
              <a:gd name="adj" fmla="val 0"/>
            </a:avLst>
          </a:prstGeom>
          <a:solidFill>
            <a:srgbClr val="00B0F0">
              <a:alpha val="70000"/>
            </a:srgb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ts val="1500"/>
              </a:lnSpc>
            </a:pPr>
            <a:r>
              <a:rPr kumimoji="1" lang="ja-JP" altLang="en-US" sz="14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副産物</a:t>
            </a:r>
            <a:r>
              <a:rPr kumimoji="1" lang="ja-JP" altLang="en-US" sz="1400" b="1" dirty="0" smtClean="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a:t>
            </a:r>
            <a:endParaRPr kumimoji="1" lang="en-US" altLang="ja-JP" sz="1400" b="1" dirty="0" smtClean="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pPr algn="ctr">
              <a:lnSpc>
                <a:spcPts val="1500"/>
              </a:lnSpc>
            </a:pPr>
            <a:r>
              <a:rPr kumimoji="1" lang="ja-JP" altLang="en-US" sz="1400" b="1" dirty="0" smtClean="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発生土システム</a:t>
            </a:r>
            <a:endParaRPr kumimoji="1" lang="ja-JP" altLang="en-US" sz="14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17" name="角丸四角形 16"/>
          <p:cNvSpPr/>
          <p:nvPr/>
        </p:nvSpPr>
        <p:spPr>
          <a:xfrm>
            <a:off x="6424745" y="6205276"/>
            <a:ext cx="1371053" cy="404343"/>
          </a:xfrm>
          <a:prstGeom prst="roundRect">
            <a:avLst>
              <a:gd name="adj" fmla="val 0"/>
            </a:avLst>
          </a:prstGeom>
          <a:solidFill>
            <a:srgbClr val="00B0F0">
              <a:alpha val="70000"/>
            </a:srgb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ts val="1500"/>
              </a:lnSpc>
            </a:pPr>
            <a:r>
              <a:rPr kumimoji="1" lang="ja-JP" altLang="en-US" sz="14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コリンズ・テクリス</a:t>
            </a:r>
          </a:p>
        </p:txBody>
      </p:sp>
      <p:sp>
        <p:nvSpPr>
          <p:cNvPr id="18" name="角丸四角形 17"/>
          <p:cNvSpPr/>
          <p:nvPr/>
        </p:nvSpPr>
        <p:spPr>
          <a:xfrm>
            <a:off x="6427255" y="5708293"/>
            <a:ext cx="2708611" cy="419278"/>
          </a:xfrm>
          <a:prstGeom prst="roundRect">
            <a:avLst>
              <a:gd name="adj" fmla="val 0"/>
            </a:avLst>
          </a:prstGeom>
          <a:solidFill>
            <a:srgbClr val="00B0F0">
              <a:alpha val="70000"/>
            </a:srgb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ts val="1500"/>
              </a:lnSpc>
            </a:pPr>
            <a:r>
              <a:rPr kumimoji="1" lang="ja-JP" altLang="en-US" sz="14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コリンズ・</a:t>
            </a:r>
            <a:r>
              <a:rPr kumimoji="1" lang="ja-JP" altLang="en-US" sz="1400" b="1" dirty="0" smtClean="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テクリス電子</a:t>
            </a:r>
            <a:r>
              <a:rPr kumimoji="1" lang="ja-JP" altLang="en-US" sz="14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成果品</a:t>
            </a:r>
            <a:r>
              <a:rPr kumimoji="1" lang="ja-JP" altLang="en-US" sz="1400" b="1" dirty="0" smtClean="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検索</a:t>
            </a:r>
            <a:endParaRPr kumimoji="1" lang="en-US" altLang="ja-JP" sz="1400" b="1" dirty="0" smtClean="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pPr algn="ctr">
              <a:lnSpc>
                <a:spcPts val="1500"/>
              </a:lnSpc>
            </a:pPr>
            <a:r>
              <a:rPr kumimoji="1" lang="en-US" altLang="ja-JP" sz="1400" b="1" dirty="0" smtClean="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a:t>
            </a:r>
            <a:r>
              <a:rPr kumimoji="1" lang="ja-JP" altLang="en-US" sz="1400" b="1" dirty="0" smtClean="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検討中</a:t>
            </a:r>
            <a:r>
              <a:rPr kumimoji="1" lang="en-US" altLang="ja-JP" sz="1400" b="1" dirty="0" smtClean="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a:t>
            </a:r>
            <a:endParaRPr kumimoji="1" lang="ja-JP" altLang="en-US" sz="14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19" name="角丸四角形 18"/>
          <p:cNvSpPr/>
          <p:nvPr/>
        </p:nvSpPr>
        <p:spPr>
          <a:xfrm>
            <a:off x="2583622" y="3348051"/>
            <a:ext cx="6623449" cy="1836942"/>
          </a:xfrm>
          <a:prstGeom prst="roundRect">
            <a:avLst>
              <a:gd name="adj" fmla="val 0"/>
            </a:avLst>
          </a:prstGeom>
          <a:solidFill>
            <a:schemeClr val="bg1"/>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ts val="1500"/>
              </a:lnSpc>
            </a:pPr>
            <a:r>
              <a:rPr kumimoji="1" lang="en-US" altLang="ja-JP" sz="1600" b="1" dirty="0" smtClean="0">
                <a:solidFill>
                  <a:srgbClr val="00B0F0"/>
                </a:solidFill>
                <a:latin typeface="Meiryo UI" panose="020B0604030504040204" pitchFamily="50" charset="-128"/>
                <a:ea typeface="Meiryo UI" panose="020B0604030504040204" pitchFamily="50" charset="-128"/>
              </a:rPr>
              <a:t>ICT</a:t>
            </a:r>
            <a:r>
              <a:rPr kumimoji="1" lang="ja-JP" altLang="en-US" sz="1600" b="1" dirty="0" smtClean="0">
                <a:solidFill>
                  <a:srgbClr val="00B0F0"/>
                </a:solidFill>
                <a:latin typeface="Meiryo UI" panose="020B0604030504040204" pitchFamily="50" charset="-128"/>
                <a:ea typeface="Meiryo UI" panose="020B0604030504040204" pitchFamily="50" charset="-128"/>
              </a:rPr>
              <a:t>プラットフォーム</a:t>
            </a:r>
            <a:endParaRPr lang="ja-JP" altLang="en-US" sz="1600" b="1" dirty="0">
              <a:solidFill>
                <a:srgbClr val="00B0F0"/>
              </a:solidFill>
              <a:latin typeface="Meiryo UI" panose="020B0604030504040204" pitchFamily="50" charset="-128"/>
              <a:ea typeface="Meiryo UI" panose="020B0604030504040204" pitchFamily="50" charset="-128"/>
            </a:endParaRPr>
          </a:p>
        </p:txBody>
      </p:sp>
      <p:sp>
        <p:nvSpPr>
          <p:cNvPr id="20" name="角丸四角形 19"/>
          <p:cNvSpPr/>
          <p:nvPr/>
        </p:nvSpPr>
        <p:spPr>
          <a:xfrm>
            <a:off x="2778066" y="4615545"/>
            <a:ext cx="6250327" cy="474088"/>
          </a:xfrm>
          <a:prstGeom prst="roundRect">
            <a:avLst>
              <a:gd name="adj" fmla="val 5856"/>
            </a:avLst>
          </a:prstGeom>
          <a:solidFill>
            <a:srgbClr val="00B0F0">
              <a:alpha val="70000"/>
            </a:srgb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36000" tIns="0" rIns="0" bIns="0" rtlCol="0" anchor="ctr"/>
          <a:lstStyle/>
          <a:p>
            <a:pPr algn="ctr">
              <a:lnSpc>
                <a:spcPts val="1800"/>
              </a:lnSpc>
            </a:pPr>
            <a:r>
              <a:rPr kumimoji="1" lang="ja-JP" altLang="en-US" sz="1600" b="1" u="sng" dirty="0" smtClean="0">
                <a:solidFill>
                  <a:schemeClr val="bg1"/>
                </a:solidFill>
                <a:latin typeface="Meiryo UI" panose="020B0604030504040204" pitchFamily="50" charset="-128"/>
                <a:ea typeface="Meiryo UI" panose="020B0604030504040204" pitchFamily="50" charset="-128"/>
              </a:rPr>
              <a:t>ゲートウェイ</a:t>
            </a:r>
          </a:p>
          <a:p>
            <a:pPr marL="171446" indent="-171446" algn="ctr">
              <a:lnSpc>
                <a:spcPts val="1800"/>
              </a:lnSpc>
              <a:buFont typeface="Wingdings" panose="05000000000000000000" pitchFamily="2" charset="2"/>
              <a:buChar char="l"/>
            </a:pPr>
            <a:r>
              <a:rPr kumimoji="1" lang="ja-JP" altLang="en-US" sz="1200" dirty="0" smtClean="0">
                <a:solidFill>
                  <a:schemeClr val="bg1"/>
                </a:solidFill>
                <a:latin typeface="Meiryo UI" panose="020B0604030504040204" pitchFamily="50" charset="-128"/>
                <a:ea typeface="Meiryo UI" panose="020B0604030504040204" pitchFamily="50" charset="-128"/>
              </a:rPr>
              <a:t>認証・認可　利用者権限管理　サービス・セキュリティ管理</a:t>
            </a:r>
            <a:endParaRPr kumimoji="1" lang="ja-JP" altLang="en-US" sz="1200" dirty="0">
              <a:solidFill>
                <a:schemeClr val="bg1"/>
              </a:solidFill>
              <a:latin typeface="Meiryo UI" panose="020B0604030504040204" pitchFamily="50" charset="-128"/>
              <a:ea typeface="Meiryo UI" panose="020B0604030504040204" pitchFamily="50" charset="-128"/>
            </a:endParaRPr>
          </a:p>
        </p:txBody>
      </p:sp>
      <p:sp>
        <p:nvSpPr>
          <p:cNvPr id="21" name="角丸四角形 20"/>
          <p:cNvSpPr/>
          <p:nvPr/>
        </p:nvSpPr>
        <p:spPr>
          <a:xfrm>
            <a:off x="2778066" y="3595623"/>
            <a:ext cx="6239821" cy="873902"/>
          </a:xfrm>
          <a:prstGeom prst="roundRect">
            <a:avLst>
              <a:gd name="adj" fmla="val 5332"/>
            </a:avLst>
          </a:prstGeom>
          <a:solidFill>
            <a:schemeClr val="bg1"/>
          </a:solidFill>
          <a:ln w="190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0" rIns="0" bIns="0" rtlCol="0" anchor="ctr"/>
          <a:lstStyle/>
          <a:p>
            <a:pPr>
              <a:lnSpc>
                <a:spcPts val="2100"/>
              </a:lnSpc>
            </a:pPr>
            <a:r>
              <a:rPr kumimoji="1" lang="ja-JP" altLang="en-US" sz="1600" b="1" dirty="0" smtClean="0">
                <a:solidFill>
                  <a:srgbClr val="00B0F0"/>
                </a:solidFill>
                <a:latin typeface="Meiryo UI" panose="020B0604030504040204" pitchFamily="50" charset="-128"/>
                <a:ea typeface="Meiryo UI" panose="020B0604030504040204" pitchFamily="50" charset="-128"/>
              </a:rPr>
              <a:t>　　　　　　　　　　</a:t>
            </a:r>
            <a:r>
              <a:rPr kumimoji="1" lang="ja-JP" altLang="en-US" sz="1600" b="1" u="sng" dirty="0" smtClean="0">
                <a:solidFill>
                  <a:srgbClr val="00B0F0"/>
                </a:solidFill>
                <a:latin typeface="Meiryo UI" panose="020B0604030504040204" pitchFamily="50" charset="-128"/>
                <a:ea typeface="Meiryo UI" panose="020B0604030504040204" pitchFamily="50" charset="-128"/>
              </a:rPr>
              <a:t>利</a:t>
            </a:r>
            <a:r>
              <a:rPr kumimoji="1" lang="ja-JP" altLang="en-US" sz="1600" b="1" u="sng" dirty="0">
                <a:solidFill>
                  <a:srgbClr val="00B0F0"/>
                </a:solidFill>
                <a:latin typeface="Meiryo UI" panose="020B0604030504040204" pitchFamily="50" charset="-128"/>
                <a:ea typeface="Meiryo UI" panose="020B0604030504040204" pitchFamily="50" charset="-128"/>
              </a:rPr>
              <a:t>活用</a:t>
            </a:r>
            <a:r>
              <a:rPr kumimoji="1" lang="ja-JP" altLang="en-US" sz="1600" b="1" u="sng" dirty="0" smtClean="0">
                <a:solidFill>
                  <a:srgbClr val="00B0F0"/>
                </a:solidFill>
                <a:latin typeface="Meiryo UI" panose="020B0604030504040204" pitchFamily="50" charset="-128"/>
                <a:ea typeface="Meiryo UI" panose="020B0604030504040204" pitchFamily="50" charset="-128"/>
              </a:rPr>
              <a:t>エリア：</a:t>
            </a:r>
            <a:r>
              <a:rPr kumimoji="1" lang="ja-JP" altLang="en-US" sz="1600" b="1" u="sng" dirty="0" smtClean="0">
                <a:solidFill>
                  <a:srgbClr val="2FBE70"/>
                </a:solidFill>
                <a:latin typeface="Meiryo UI" panose="020B0604030504040204" pitchFamily="50" charset="-128"/>
                <a:ea typeface="Meiryo UI" panose="020B0604030504040204" pitchFamily="50" charset="-128"/>
              </a:rPr>
              <a:t>ルーム関連機能</a:t>
            </a:r>
            <a:endParaRPr kumimoji="1" lang="en-US" altLang="ja-JP" sz="1600" b="1" u="sng" dirty="0">
              <a:solidFill>
                <a:srgbClr val="2FBE70"/>
              </a:solidFill>
              <a:latin typeface="Meiryo UI" panose="020B0604030504040204" pitchFamily="50" charset="-128"/>
              <a:ea typeface="Meiryo UI" panose="020B0604030504040204" pitchFamily="50" charset="-128"/>
            </a:endParaRPr>
          </a:p>
          <a:p>
            <a:pPr marL="1543046" lvl="3" indent="-171446">
              <a:lnSpc>
                <a:spcPts val="1700"/>
              </a:lnSpc>
              <a:buFont typeface="Wingdings" panose="05000000000000000000" pitchFamily="2" charset="2"/>
              <a:buChar char="l"/>
            </a:pPr>
            <a:r>
              <a:rPr kumimoji="1" lang="ja-JP" altLang="en-US" sz="1200" dirty="0" smtClean="0">
                <a:solidFill>
                  <a:schemeClr val="tx1"/>
                </a:solidFill>
                <a:latin typeface="Meiryo UI" panose="020B0604030504040204" pitchFamily="50" charset="-128"/>
                <a:ea typeface="Meiryo UI" panose="020B0604030504040204" pitchFamily="50" charset="-128"/>
              </a:rPr>
              <a:t>必要</a:t>
            </a:r>
            <a:r>
              <a:rPr kumimoji="1" lang="ja-JP" altLang="en-US" sz="1200" dirty="0">
                <a:solidFill>
                  <a:schemeClr val="tx1"/>
                </a:solidFill>
                <a:latin typeface="Meiryo UI" panose="020B0604030504040204" pitchFamily="50" charset="-128"/>
                <a:ea typeface="Meiryo UI" panose="020B0604030504040204" pitchFamily="50" charset="-128"/>
              </a:rPr>
              <a:t>な情報</a:t>
            </a:r>
            <a:r>
              <a:rPr kumimoji="1" lang="ja-JP" altLang="en-US" sz="1200" dirty="0" smtClean="0">
                <a:solidFill>
                  <a:schemeClr val="tx1"/>
                </a:solidFill>
                <a:latin typeface="Meiryo UI" panose="020B0604030504040204" pitchFamily="50" charset="-128"/>
                <a:ea typeface="Meiryo UI" panose="020B0604030504040204" pitchFamily="50" charset="-128"/>
              </a:rPr>
              <a:t>の検索・取得や利活用</a:t>
            </a:r>
            <a:endParaRPr kumimoji="1" lang="en-US" altLang="ja-JP" sz="1200" dirty="0" smtClean="0">
              <a:solidFill>
                <a:schemeClr val="tx1"/>
              </a:solidFill>
              <a:latin typeface="Meiryo UI" panose="020B0604030504040204" pitchFamily="50" charset="-128"/>
              <a:ea typeface="Meiryo UI" panose="020B0604030504040204" pitchFamily="50" charset="-128"/>
            </a:endParaRPr>
          </a:p>
          <a:p>
            <a:pPr marL="1543046" lvl="3" indent="-171446">
              <a:lnSpc>
                <a:spcPts val="1700"/>
              </a:lnSpc>
              <a:buFont typeface="Wingdings" panose="05000000000000000000" pitchFamily="2" charset="2"/>
              <a:buChar char="l"/>
            </a:pPr>
            <a:r>
              <a:rPr kumimoji="1" lang="ja-JP" altLang="en-US" sz="1200" dirty="0" smtClean="0">
                <a:solidFill>
                  <a:schemeClr val="tx1"/>
                </a:solidFill>
                <a:latin typeface="Meiryo UI" panose="020B0604030504040204" pitchFamily="50" charset="-128"/>
                <a:ea typeface="Meiryo UI" panose="020B0604030504040204" pitchFamily="50" charset="-128"/>
              </a:rPr>
              <a:t>各種集計、シミュレーション</a:t>
            </a:r>
            <a:endParaRPr kumimoji="1" lang="en-US" altLang="ja-JP" sz="1200" dirty="0">
              <a:solidFill>
                <a:schemeClr val="tx1"/>
              </a:solidFill>
              <a:latin typeface="Meiryo UI" panose="020B0604030504040204" pitchFamily="50" charset="-128"/>
              <a:ea typeface="Meiryo UI" panose="020B0604030504040204" pitchFamily="50" charset="-128"/>
            </a:endParaRPr>
          </a:p>
        </p:txBody>
      </p:sp>
      <p:sp>
        <p:nvSpPr>
          <p:cNvPr id="22" name="角丸四角形 21"/>
          <p:cNvSpPr/>
          <p:nvPr/>
        </p:nvSpPr>
        <p:spPr>
          <a:xfrm>
            <a:off x="7052455" y="3693431"/>
            <a:ext cx="1870840" cy="704939"/>
          </a:xfrm>
          <a:prstGeom prst="roundRect">
            <a:avLst>
              <a:gd name="adj" fmla="val 5332"/>
            </a:avLst>
          </a:prstGeom>
          <a:solidFill>
            <a:schemeClr val="bg1"/>
          </a:solidFill>
          <a:ln w="19050">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0" rIns="0" bIns="0" rtlCol="0" anchor="ctr"/>
          <a:lstStyle/>
          <a:p>
            <a:pPr algn="ctr">
              <a:lnSpc>
                <a:spcPts val="2100"/>
              </a:lnSpc>
            </a:pPr>
            <a:r>
              <a:rPr kumimoji="1" lang="ja-JP" altLang="en-US" sz="1600" b="1" u="sng" dirty="0" smtClean="0">
                <a:solidFill>
                  <a:srgbClr val="00B050"/>
                </a:solidFill>
                <a:latin typeface="Meiryo UI" panose="020B0604030504040204" pitchFamily="50" charset="-128"/>
                <a:ea typeface="Meiryo UI" panose="020B0604030504040204" pitchFamily="50" charset="-128"/>
              </a:rPr>
              <a:t>ハブ機能</a:t>
            </a:r>
            <a:endParaRPr kumimoji="1" lang="en-US" altLang="ja-JP" sz="1600" b="1" u="sng" dirty="0">
              <a:solidFill>
                <a:srgbClr val="00B050"/>
              </a:solidFill>
              <a:latin typeface="Meiryo UI" panose="020B0604030504040204" pitchFamily="50" charset="-128"/>
              <a:ea typeface="Meiryo UI" panose="020B0604030504040204" pitchFamily="50" charset="-128"/>
            </a:endParaRPr>
          </a:p>
          <a:p>
            <a:pPr marL="171446" indent="-171446">
              <a:lnSpc>
                <a:spcPts val="1700"/>
              </a:lnSpc>
              <a:buFont typeface="Wingdings" panose="05000000000000000000" pitchFamily="2" charset="2"/>
              <a:buChar char="l"/>
            </a:pPr>
            <a:r>
              <a:rPr kumimoji="1" lang="ja-JP" altLang="en-US" sz="1200" dirty="0" smtClean="0">
                <a:solidFill>
                  <a:schemeClr val="tx1"/>
                </a:solidFill>
                <a:latin typeface="Meiryo UI" panose="020B0604030504040204" pitchFamily="50" charset="-128"/>
                <a:ea typeface="Meiryo UI" panose="020B0604030504040204" pitchFamily="50" charset="-128"/>
              </a:rPr>
              <a:t>システム間連携</a:t>
            </a:r>
            <a:endParaRPr kumimoji="1" lang="en-US" altLang="ja-JP" sz="1200" dirty="0" smtClean="0">
              <a:solidFill>
                <a:schemeClr val="tx1"/>
              </a:solidFill>
              <a:latin typeface="Meiryo UI" panose="020B0604030504040204" pitchFamily="50" charset="-128"/>
              <a:ea typeface="Meiryo UI" panose="020B0604030504040204" pitchFamily="50" charset="-128"/>
            </a:endParaRPr>
          </a:p>
          <a:p>
            <a:pPr marL="171446" indent="-171446">
              <a:lnSpc>
                <a:spcPts val="1700"/>
              </a:lnSpc>
              <a:buFont typeface="Wingdings" panose="05000000000000000000" pitchFamily="2" charset="2"/>
              <a:buChar char="l"/>
            </a:pPr>
            <a:r>
              <a:rPr kumimoji="1" lang="ja-JP" altLang="en-US" sz="1200" dirty="0" smtClean="0">
                <a:solidFill>
                  <a:schemeClr val="tx1"/>
                </a:solidFill>
                <a:latin typeface="Meiryo UI" panose="020B0604030504040204" pitchFamily="50" charset="-128"/>
                <a:ea typeface="Meiryo UI" panose="020B0604030504040204" pitchFamily="50" charset="-128"/>
              </a:rPr>
              <a:t>シングルサインオン・</a:t>
            </a:r>
            <a:r>
              <a:rPr kumimoji="1" lang="en-US" altLang="ja-JP" sz="1200" dirty="0" smtClean="0">
                <a:solidFill>
                  <a:schemeClr val="tx1"/>
                </a:solidFill>
                <a:latin typeface="Meiryo UI" panose="020B0604030504040204" pitchFamily="50" charset="-128"/>
                <a:ea typeface="Meiryo UI" panose="020B0604030504040204" pitchFamily="50" charset="-128"/>
              </a:rPr>
              <a:t>API</a:t>
            </a:r>
            <a:r>
              <a:rPr kumimoji="1" lang="ja-JP" altLang="en-US" sz="1200" dirty="0" smtClean="0">
                <a:solidFill>
                  <a:schemeClr val="tx1"/>
                </a:solidFill>
                <a:latin typeface="Meiryo UI" panose="020B0604030504040204" pitchFamily="50" charset="-128"/>
                <a:ea typeface="Meiryo UI" panose="020B0604030504040204" pitchFamily="50" charset="-128"/>
              </a:rPr>
              <a:t>等</a:t>
            </a:r>
          </a:p>
        </p:txBody>
      </p:sp>
      <p:sp>
        <p:nvSpPr>
          <p:cNvPr id="24" name="角丸四角形 23"/>
          <p:cNvSpPr/>
          <p:nvPr/>
        </p:nvSpPr>
        <p:spPr>
          <a:xfrm>
            <a:off x="669465" y="2492037"/>
            <a:ext cx="1241670" cy="1180557"/>
          </a:xfrm>
          <a:prstGeom prst="roundRect">
            <a:avLst>
              <a:gd name="adj" fmla="val 0"/>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ts val="2000"/>
              </a:lnSpc>
            </a:pPr>
            <a:r>
              <a:rPr kumimoji="1" lang="ja-JP" altLang="en-US" sz="1600" dirty="0" smtClean="0">
                <a:solidFill>
                  <a:schemeClr val="tx1"/>
                </a:solidFill>
                <a:latin typeface="Meiryo UI" panose="020B0604030504040204" pitchFamily="50" charset="-128"/>
                <a:ea typeface="Meiryo UI" panose="020B0604030504040204" pitchFamily="50" charset="-128"/>
              </a:rPr>
              <a:t>発注者</a:t>
            </a:r>
            <a:r>
              <a:rPr kumimoji="1" lang="en-US" altLang="ja-JP" sz="1600" dirty="0" smtClean="0">
                <a:solidFill>
                  <a:schemeClr val="tx1"/>
                </a:solidFill>
                <a:latin typeface="Meiryo UI" panose="020B0604030504040204" pitchFamily="50" charset="-128"/>
                <a:ea typeface="Meiryo UI" panose="020B0604030504040204" pitchFamily="50" charset="-128"/>
              </a:rPr>
              <a:t> </a:t>
            </a:r>
            <a:endParaRPr kumimoji="1" lang="en-US" altLang="ja-JP" sz="1600" dirty="0">
              <a:solidFill>
                <a:schemeClr val="tx1"/>
              </a:solidFill>
              <a:latin typeface="Meiryo UI" panose="020B0604030504040204" pitchFamily="50" charset="-128"/>
              <a:ea typeface="Meiryo UI" panose="020B0604030504040204" pitchFamily="50" charset="-128"/>
            </a:endParaRPr>
          </a:p>
          <a:p>
            <a:pPr algn="ctr">
              <a:lnSpc>
                <a:spcPts val="2000"/>
              </a:lnSpc>
            </a:pP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25" name="角丸四角形 24"/>
          <p:cNvSpPr/>
          <p:nvPr/>
        </p:nvSpPr>
        <p:spPr>
          <a:xfrm>
            <a:off x="677216" y="4235051"/>
            <a:ext cx="1241670" cy="1746200"/>
          </a:xfrm>
          <a:prstGeom prst="roundRect">
            <a:avLst>
              <a:gd name="adj" fmla="val 0"/>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ts val="2000"/>
              </a:lnSpc>
            </a:pPr>
            <a:r>
              <a:rPr kumimoji="1" lang="ja-JP" altLang="en-US" sz="1600" dirty="0" smtClean="0">
                <a:solidFill>
                  <a:schemeClr val="tx1"/>
                </a:solidFill>
                <a:latin typeface="Meiryo UI" panose="020B0604030504040204" pitchFamily="50" charset="-128"/>
                <a:ea typeface="Meiryo UI" panose="020B0604030504040204" pitchFamily="50" charset="-128"/>
              </a:rPr>
              <a:t>受注者</a:t>
            </a:r>
            <a:endParaRPr kumimoji="1" lang="ja-JP" altLang="en-US" sz="1600" dirty="0">
              <a:solidFill>
                <a:schemeClr val="tx1"/>
              </a:solidFill>
              <a:latin typeface="Meiryo UI" panose="020B0604030504040204" pitchFamily="50" charset="-128"/>
              <a:ea typeface="Meiryo UI" panose="020B0604030504040204" pitchFamily="50" charset="-128"/>
            </a:endParaRPr>
          </a:p>
        </p:txBody>
      </p:sp>
      <p:grpSp>
        <p:nvGrpSpPr>
          <p:cNvPr id="26" name="グループ化 25"/>
          <p:cNvGrpSpPr/>
          <p:nvPr/>
        </p:nvGrpSpPr>
        <p:grpSpPr>
          <a:xfrm>
            <a:off x="718736" y="2709976"/>
            <a:ext cx="1111532" cy="948641"/>
            <a:chOff x="1195328" y="2009345"/>
            <a:chExt cx="1692733" cy="1509281"/>
          </a:xfrm>
        </p:grpSpPr>
        <p:pic>
          <p:nvPicPr>
            <p:cNvPr id="27" name="Picture 2" descr="オフィス・会社のイラスト（室内風景）"/>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95328" y="2009345"/>
              <a:ext cx="1692733" cy="142189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パソコンを使うサラリーマンのイラスト"/>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30377" y="2180633"/>
              <a:ext cx="1331303" cy="1337993"/>
            </a:xfrm>
            <a:prstGeom prst="rect">
              <a:avLst/>
            </a:prstGeom>
            <a:noFill/>
            <a:extLst>
              <a:ext uri="{909E8E84-426E-40DD-AFC4-6F175D3DCCD1}">
                <a14:hiddenFill xmlns:a14="http://schemas.microsoft.com/office/drawing/2010/main">
                  <a:solidFill>
                    <a:srgbClr val="FFFFFF"/>
                  </a:solidFill>
                </a14:hiddenFill>
              </a:ext>
            </a:extLst>
          </p:spPr>
        </p:pic>
      </p:grpSp>
      <p:pic>
        <p:nvPicPr>
          <p:cNvPr id="29" name="図 28" descr="Red Hat OpenStack Platform"/>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72510" y="3698416"/>
            <a:ext cx="1109793" cy="685628"/>
          </a:xfrm>
          <a:prstGeom prst="rect">
            <a:avLst/>
          </a:prstGeom>
        </p:spPr>
      </p:pic>
      <p:pic>
        <p:nvPicPr>
          <p:cNvPr id="30" name="Picture 2" descr="3DCGデザイナーのイラスト"/>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2118" y="4525985"/>
            <a:ext cx="881753" cy="749490"/>
          </a:xfrm>
          <a:prstGeom prst="rect">
            <a:avLst/>
          </a:prstGeom>
          <a:noFill/>
          <a:extLst>
            <a:ext uri="{909E8E84-426E-40DD-AFC4-6F175D3DCCD1}">
              <a14:hiddenFill xmlns:a14="http://schemas.microsoft.com/office/drawing/2010/main">
                <a:solidFill>
                  <a:srgbClr val="FFFFFF"/>
                </a:solidFill>
              </a14:hiddenFill>
            </a:ext>
          </a:extLst>
        </p:spPr>
      </p:pic>
      <p:pic>
        <p:nvPicPr>
          <p:cNvPr id="31" name="図 30"/>
          <p:cNvPicPr>
            <a:picLocks noChangeAspect="1"/>
          </p:cNvPicPr>
          <p:nvPr/>
        </p:nvPicPr>
        <p:blipFill>
          <a:blip r:embed="rId7"/>
          <a:stretch>
            <a:fillRect/>
          </a:stretch>
        </p:blipFill>
        <p:spPr>
          <a:xfrm>
            <a:off x="1118054" y="5238641"/>
            <a:ext cx="729364" cy="669251"/>
          </a:xfrm>
          <a:prstGeom prst="rect">
            <a:avLst/>
          </a:prstGeom>
        </p:spPr>
      </p:pic>
      <p:cxnSp>
        <p:nvCxnSpPr>
          <p:cNvPr id="33" name="直線矢印コネクタ 32"/>
          <p:cNvCxnSpPr/>
          <p:nvPr/>
        </p:nvCxnSpPr>
        <p:spPr>
          <a:xfrm>
            <a:off x="2061815" y="3689339"/>
            <a:ext cx="684723" cy="1034544"/>
          </a:xfrm>
          <a:prstGeom prst="straightConnector1">
            <a:avLst/>
          </a:prstGeom>
          <a:ln w="38100">
            <a:solidFill>
              <a:srgbClr val="0000FF"/>
            </a:solidFill>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4" name="直線矢印コネクタ 33"/>
          <p:cNvCxnSpPr>
            <a:stCxn id="7" idx="3"/>
            <a:endCxn id="20" idx="1"/>
          </p:cNvCxnSpPr>
          <p:nvPr/>
        </p:nvCxnSpPr>
        <p:spPr>
          <a:xfrm flipV="1">
            <a:off x="2040374" y="4852589"/>
            <a:ext cx="737692" cy="272259"/>
          </a:xfrm>
          <a:prstGeom prst="straightConnector1">
            <a:avLst/>
          </a:prstGeom>
          <a:ln w="38100">
            <a:solidFill>
              <a:srgbClr val="0000FF"/>
            </a:solidFill>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5" name="角丸四角形 44"/>
          <p:cNvSpPr/>
          <p:nvPr/>
        </p:nvSpPr>
        <p:spPr>
          <a:xfrm>
            <a:off x="7856347" y="6210532"/>
            <a:ext cx="1279519" cy="404343"/>
          </a:xfrm>
          <a:prstGeom prst="roundRect">
            <a:avLst>
              <a:gd name="adj" fmla="val 0"/>
            </a:avLst>
          </a:prstGeom>
          <a:solidFill>
            <a:srgbClr val="00B0F0">
              <a:alpha val="70000"/>
            </a:srgb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ts val="1500"/>
              </a:lnSpc>
            </a:pPr>
            <a:r>
              <a:rPr kumimoji="1" lang="ja-JP" altLang="en-US" sz="1400" b="1" dirty="0" smtClean="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平準化データ</a:t>
            </a:r>
            <a:endParaRPr kumimoji="1" lang="en-US" altLang="ja-JP" sz="1400" b="1" dirty="0" smtClean="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pPr algn="ctr">
              <a:lnSpc>
                <a:spcPts val="1500"/>
              </a:lnSpc>
            </a:pPr>
            <a:r>
              <a:rPr lang="ja-JP" altLang="en-US" sz="1400" b="1" dirty="0" smtClean="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提供</a:t>
            </a:r>
            <a:r>
              <a:rPr lang="ja-JP" altLang="en-US" sz="14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サービス</a:t>
            </a:r>
            <a:endParaRPr kumimoji="1" lang="ja-JP" altLang="en-US" sz="14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47" name="角丸四角形 46"/>
          <p:cNvSpPr/>
          <p:nvPr/>
        </p:nvSpPr>
        <p:spPr>
          <a:xfrm>
            <a:off x="2482937" y="890638"/>
            <a:ext cx="6986894" cy="1886883"/>
          </a:xfrm>
          <a:prstGeom prst="roundRect">
            <a:avLst>
              <a:gd name="adj" fmla="val 2303"/>
            </a:avLst>
          </a:prstGeom>
          <a:solidFill>
            <a:srgbClr val="00B050"/>
          </a:solid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ts val="1900"/>
              </a:lnSpc>
            </a:pPr>
            <a:r>
              <a:rPr lang="ja-JP" altLang="en-US" sz="1600" b="1" dirty="0" smtClean="0">
                <a:solidFill>
                  <a:schemeClr val="bg1"/>
                </a:solidFill>
                <a:latin typeface="Meiryo UI" panose="020B0604030504040204" pitchFamily="50" charset="-128"/>
                <a:ea typeface="Meiryo UI" panose="020B0604030504040204" pitchFamily="50" charset="-128"/>
              </a:rPr>
              <a:t>建設プロセス関連サービス</a:t>
            </a:r>
            <a:endParaRPr lang="ja-JP" altLang="en-US" sz="1600" b="1" dirty="0">
              <a:solidFill>
                <a:schemeClr val="bg1"/>
              </a:solidFill>
              <a:latin typeface="Meiryo UI" panose="020B0604030504040204" pitchFamily="50" charset="-128"/>
              <a:ea typeface="Meiryo UI" panose="020B0604030504040204" pitchFamily="50" charset="-128"/>
            </a:endParaRPr>
          </a:p>
        </p:txBody>
      </p:sp>
      <p:sp>
        <p:nvSpPr>
          <p:cNvPr id="48" name="角丸四角形 47"/>
          <p:cNvSpPr/>
          <p:nvPr/>
        </p:nvSpPr>
        <p:spPr>
          <a:xfrm>
            <a:off x="2565614" y="1231714"/>
            <a:ext cx="2122334" cy="1498250"/>
          </a:xfrm>
          <a:prstGeom prst="roundRect">
            <a:avLst>
              <a:gd name="adj" fmla="val 0"/>
            </a:avLst>
          </a:prstGeom>
          <a:solidFill>
            <a:schemeClr val="bg1"/>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0" rIns="36000" bIns="36000" rtlCol="0" anchor="t"/>
          <a:lstStyle/>
          <a:p>
            <a:pPr algn="ctr">
              <a:lnSpc>
                <a:spcPts val="2100"/>
              </a:lnSpc>
            </a:pPr>
            <a:r>
              <a:rPr lang="ja-JP" altLang="en-US" sz="1600" b="1" dirty="0" smtClean="0">
                <a:solidFill>
                  <a:srgbClr val="00B050"/>
                </a:solidFill>
                <a:latin typeface="Meiryo UI" panose="020B0604030504040204" pitchFamily="50" charset="-128"/>
                <a:ea typeface="Meiryo UI" panose="020B0604030504040204" pitchFamily="50" charset="-128"/>
              </a:rPr>
              <a:t>サービス系</a:t>
            </a:r>
            <a:endParaRPr kumimoji="1" lang="ja-JP" altLang="en-US" sz="1600" dirty="0">
              <a:solidFill>
                <a:srgbClr val="00B050"/>
              </a:solidFill>
              <a:latin typeface="Meiryo UI" panose="020B0604030504040204" pitchFamily="50" charset="-128"/>
              <a:ea typeface="Meiryo UI" panose="020B0604030504040204" pitchFamily="50" charset="-128"/>
            </a:endParaRPr>
          </a:p>
        </p:txBody>
      </p:sp>
      <p:sp>
        <p:nvSpPr>
          <p:cNvPr id="49" name="角丸四角形 48"/>
          <p:cNvSpPr/>
          <p:nvPr/>
        </p:nvSpPr>
        <p:spPr>
          <a:xfrm>
            <a:off x="2731202" y="1531633"/>
            <a:ext cx="1779845" cy="342477"/>
          </a:xfrm>
          <a:prstGeom prst="roundRect">
            <a:avLst>
              <a:gd name="adj" fmla="val 0"/>
            </a:avLst>
          </a:prstGeom>
          <a:solidFill>
            <a:srgbClr val="00CC99">
              <a:alpha val="70000"/>
            </a:srgb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ts val="1500"/>
              </a:lnSpc>
            </a:pPr>
            <a:r>
              <a:rPr kumimoji="1" lang="en-US" altLang="ja-JP" sz="1400" b="1" dirty="0" smtClean="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Web</a:t>
            </a:r>
            <a:r>
              <a:rPr kumimoji="1" lang="ja-JP" altLang="en-US" sz="1400" b="1" dirty="0" smtClean="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会議</a:t>
            </a:r>
            <a:endParaRPr kumimoji="1" lang="ja-JP" altLang="en-US" sz="14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51" name="角丸四角形 50"/>
          <p:cNvSpPr/>
          <p:nvPr/>
        </p:nvSpPr>
        <p:spPr>
          <a:xfrm>
            <a:off x="2730771" y="1943343"/>
            <a:ext cx="1778179" cy="322910"/>
          </a:xfrm>
          <a:prstGeom prst="roundRect">
            <a:avLst>
              <a:gd name="adj" fmla="val 0"/>
            </a:avLst>
          </a:prstGeom>
          <a:solidFill>
            <a:srgbClr val="00CC99">
              <a:alpha val="70000"/>
            </a:srgb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ts val="1500"/>
              </a:lnSpc>
            </a:pPr>
            <a:r>
              <a:rPr kumimoji="1" lang="ja-JP" altLang="en-US" sz="1400" b="1" dirty="0" smtClean="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情報共有</a:t>
            </a:r>
            <a:r>
              <a:rPr kumimoji="1" lang="en-US" altLang="ja-JP" sz="1400" b="1" dirty="0" smtClean="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ASP</a:t>
            </a:r>
            <a:endParaRPr kumimoji="1" lang="ja-JP" altLang="en-US" sz="14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57" name="角丸四角形 56"/>
          <p:cNvSpPr/>
          <p:nvPr/>
        </p:nvSpPr>
        <p:spPr>
          <a:xfrm>
            <a:off x="2725518" y="2337479"/>
            <a:ext cx="1778179" cy="322910"/>
          </a:xfrm>
          <a:prstGeom prst="roundRect">
            <a:avLst>
              <a:gd name="adj" fmla="val 0"/>
            </a:avLst>
          </a:prstGeom>
          <a:solidFill>
            <a:srgbClr val="00CC99">
              <a:alpha val="70000"/>
            </a:srgb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ts val="1500"/>
              </a:lnSpc>
            </a:pPr>
            <a:r>
              <a:rPr kumimoji="1" lang="en-US" altLang="ja-JP" sz="1400" b="1" dirty="0" smtClean="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360°</a:t>
            </a:r>
            <a:r>
              <a:rPr kumimoji="1" lang="ja-JP" altLang="en-US" sz="1400" b="1" dirty="0" smtClean="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画像情報共有</a:t>
            </a:r>
            <a:endParaRPr kumimoji="1" lang="ja-JP" altLang="en-US" sz="14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59" name="角丸四角形 58"/>
          <p:cNvSpPr/>
          <p:nvPr/>
        </p:nvSpPr>
        <p:spPr>
          <a:xfrm>
            <a:off x="4820076" y="1226459"/>
            <a:ext cx="4376485" cy="1498250"/>
          </a:xfrm>
          <a:prstGeom prst="roundRect">
            <a:avLst>
              <a:gd name="adj" fmla="val 0"/>
            </a:avLst>
          </a:prstGeom>
          <a:solidFill>
            <a:schemeClr val="bg1"/>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0" rIns="36000" bIns="36000" rtlCol="0" anchor="t"/>
          <a:lstStyle/>
          <a:p>
            <a:pPr algn="ctr">
              <a:lnSpc>
                <a:spcPts val="2100"/>
              </a:lnSpc>
            </a:pPr>
            <a:r>
              <a:rPr lang="ja-JP" altLang="en-US" sz="1600" b="1" dirty="0" smtClean="0">
                <a:solidFill>
                  <a:srgbClr val="00B050"/>
                </a:solidFill>
                <a:latin typeface="Meiryo UI" panose="020B0604030504040204" pitchFamily="50" charset="-128"/>
                <a:ea typeface="Meiryo UI" panose="020B0604030504040204" pitchFamily="50" charset="-128"/>
              </a:rPr>
              <a:t>環境構築系</a:t>
            </a:r>
            <a:endParaRPr kumimoji="1" lang="ja-JP" altLang="en-US" sz="1600" dirty="0">
              <a:solidFill>
                <a:srgbClr val="00B050"/>
              </a:solidFill>
              <a:latin typeface="Meiryo UI" panose="020B0604030504040204" pitchFamily="50" charset="-128"/>
              <a:ea typeface="Meiryo UI" panose="020B0604030504040204" pitchFamily="50" charset="-128"/>
            </a:endParaRPr>
          </a:p>
        </p:txBody>
      </p:sp>
      <p:sp>
        <p:nvSpPr>
          <p:cNvPr id="60" name="角丸四角形 59"/>
          <p:cNvSpPr/>
          <p:nvPr/>
        </p:nvSpPr>
        <p:spPr>
          <a:xfrm>
            <a:off x="4996175" y="1526378"/>
            <a:ext cx="1951174" cy="342477"/>
          </a:xfrm>
          <a:prstGeom prst="roundRect">
            <a:avLst>
              <a:gd name="adj" fmla="val 0"/>
            </a:avLst>
          </a:prstGeom>
          <a:solidFill>
            <a:srgbClr val="00CC99">
              <a:alpha val="70000"/>
            </a:srgb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ts val="1500"/>
              </a:lnSpc>
            </a:pPr>
            <a:r>
              <a:rPr kumimoji="1" lang="ja-JP" altLang="en-US" sz="1400" b="1" dirty="0" smtClean="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リモートアクセス</a:t>
            </a:r>
            <a:endParaRPr kumimoji="1" lang="ja-JP" altLang="en-US" sz="14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61" name="角丸四角形 60"/>
          <p:cNvSpPr/>
          <p:nvPr/>
        </p:nvSpPr>
        <p:spPr>
          <a:xfrm>
            <a:off x="4995744" y="1938088"/>
            <a:ext cx="1949348" cy="322910"/>
          </a:xfrm>
          <a:prstGeom prst="roundRect">
            <a:avLst>
              <a:gd name="adj" fmla="val 0"/>
            </a:avLst>
          </a:prstGeom>
          <a:solidFill>
            <a:srgbClr val="00CC99">
              <a:alpha val="70000"/>
            </a:srgb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ts val="1500"/>
              </a:lnSpc>
            </a:pPr>
            <a:r>
              <a:rPr kumimoji="1" lang="ja-JP" altLang="en-US" sz="1400" b="1" dirty="0" smtClean="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仮想デスクトップ</a:t>
            </a:r>
            <a:r>
              <a:rPr kumimoji="1" lang="en-US" altLang="ja-JP" sz="1400" b="1" dirty="0" smtClean="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(PC)</a:t>
            </a:r>
            <a:endParaRPr kumimoji="1" lang="ja-JP" altLang="en-US" sz="14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65" name="角丸四角形 64"/>
          <p:cNvSpPr/>
          <p:nvPr/>
        </p:nvSpPr>
        <p:spPr>
          <a:xfrm>
            <a:off x="4990491" y="2332224"/>
            <a:ext cx="1949348" cy="322910"/>
          </a:xfrm>
          <a:prstGeom prst="roundRect">
            <a:avLst>
              <a:gd name="adj" fmla="val 0"/>
            </a:avLst>
          </a:prstGeom>
          <a:solidFill>
            <a:srgbClr val="00CC99">
              <a:alpha val="70000"/>
            </a:srgb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ts val="1500"/>
              </a:lnSpc>
            </a:pPr>
            <a:r>
              <a:rPr kumimoji="1" lang="ja-JP" altLang="en-US" sz="1400" b="1" dirty="0" smtClean="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データお預かりサービス</a:t>
            </a:r>
            <a:endParaRPr kumimoji="1" lang="ja-JP" altLang="en-US" sz="14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66" name="テキスト ボックス 65"/>
          <p:cNvSpPr txBox="1"/>
          <p:nvPr/>
        </p:nvSpPr>
        <p:spPr>
          <a:xfrm>
            <a:off x="9121818" y="1860123"/>
            <a:ext cx="417256" cy="276999"/>
          </a:xfrm>
          <a:prstGeom prst="rect">
            <a:avLst/>
          </a:prstGeom>
          <a:noFill/>
        </p:spPr>
        <p:txBody>
          <a:bodyPr wrap="square" rtlCol="0">
            <a:spAutoFit/>
          </a:bodyPr>
          <a:lstStyle/>
          <a:p>
            <a:r>
              <a:rPr kumimoji="1" lang="ja-JP" altLang="en-US" sz="1200" dirty="0" smtClean="0">
                <a:solidFill>
                  <a:schemeClr val="bg1"/>
                </a:solidFill>
                <a:latin typeface="Meiryo UI" panose="020B0604030504040204" pitchFamily="50" charset="-128"/>
                <a:ea typeface="Meiryo UI" panose="020B0604030504040204" pitchFamily="50" charset="-128"/>
              </a:rPr>
              <a:t>・・・</a:t>
            </a:r>
            <a:endParaRPr kumimoji="1" lang="ja-JP" altLang="en-US" sz="1200" dirty="0">
              <a:solidFill>
                <a:schemeClr val="bg1"/>
              </a:solidFill>
              <a:latin typeface="Meiryo UI" panose="020B0604030504040204" pitchFamily="50" charset="-128"/>
              <a:ea typeface="Meiryo UI" panose="020B0604030504040204" pitchFamily="50" charset="-128"/>
            </a:endParaRPr>
          </a:p>
        </p:txBody>
      </p:sp>
      <p:sp>
        <p:nvSpPr>
          <p:cNvPr id="67" name="テキスト ボックス 66"/>
          <p:cNvSpPr txBox="1"/>
          <p:nvPr/>
        </p:nvSpPr>
        <p:spPr>
          <a:xfrm>
            <a:off x="9158352" y="5981251"/>
            <a:ext cx="417256" cy="276999"/>
          </a:xfrm>
          <a:prstGeom prst="rect">
            <a:avLst/>
          </a:prstGeom>
          <a:noFill/>
        </p:spPr>
        <p:txBody>
          <a:bodyPr wrap="square" rtlCol="0">
            <a:spAutoFit/>
          </a:bodyPr>
          <a:lstStyle/>
          <a:p>
            <a:r>
              <a:rPr kumimoji="1" lang="ja-JP" altLang="en-US" sz="1200" dirty="0" smtClean="0">
                <a:solidFill>
                  <a:schemeClr val="bg1"/>
                </a:solidFill>
                <a:latin typeface="Meiryo UI" panose="020B0604030504040204" pitchFamily="50" charset="-128"/>
                <a:ea typeface="Meiryo UI" panose="020B0604030504040204" pitchFamily="50" charset="-128"/>
              </a:rPr>
              <a:t>・・・</a:t>
            </a:r>
            <a:endParaRPr kumimoji="1" lang="ja-JP" altLang="en-US" sz="1200" dirty="0">
              <a:solidFill>
                <a:schemeClr val="bg1"/>
              </a:solidFill>
              <a:latin typeface="Meiryo UI" panose="020B0604030504040204" pitchFamily="50" charset="-128"/>
              <a:ea typeface="Meiryo UI" panose="020B0604030504040204" pitchFamily="50" charset="-128"/>
            </a:endParaRPr>
          </a:p>
        </p:txBody>
      </p:sp>
      <p:sp>
        <p:nvSpPr>
          <p:cNvPr id="68" name="角丸四角形 67"/>
          <p:cNvSpPr/>
          <p:nvPr/>
        </p:nvSpPr>
        <p:spPr>
          <a:xfrm>
            <a:off x="9861233" y="578069"/>
            <a:ext cx="2018811" cy="2647245"/>
          </a:xfrm>
          <a:prstGeom prst="roundRect">
            <a:avLst>
              <a:gd name="adj" fmla="val 0"/>
            </a:avLst>
          </a:prstGeom>
          <a:noFill/>
          <a:ln w="19050">
            <a:solidFill>
              <a:srgbClr val="FF6600"/>
            </a:solid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lnSpc>
                <a:spcPts val="1900"/>
              </a:lnSpc>
            </a:pPr>
            <a:r>
              <a:rPr kumimoji="1" lang="ja-JP" altLang="en-US" sz="1600" b="1" dirty="0" smtClean="0">
                <a:solidFill>
                  <a:srgbClr val="FF0000"/>
                </a:solidFill>
                <a:latin typeface="Meiryo UI" panose="020B0604030504040204" pitchFamily="50" charset="-128"/>
                <a:ea typeface="Meiryo UI" panose="020B0604030504040204" pitchFamily="50" charset="-128"/>
              </a:rPr>
              <a:t>関連する</a:t>
            </a:r>
            <a:endParaRPr kumimoji="1" lang="en-US" altLang="ja-JP" sz="1600" b="1" dirty="0" smtClean="0">
              <a:solidFill>
                <a:srgbClr val="FF0000"/>
              </a:solidFill>
              <a:latin typeface="Meiryo UI" panose="020B0604030504040204" pitchFamily="50" charset="-128"/>
              <a:ea typeface="Meiryo UI" panose="020B0604030504040204" pitchFamily="50" charset="-128"/>
            </a:endParaRPr>
          </a:p>
          <a:p>
            <a:pPr algn="ctr">
              <a:lnSpc>
                <a:spcPts val="1900"/>
              </a:lnSpc>
            </a:pPr>
            <a:r>
              <a:rPr kumimoji="1" lang="ja-JP" altLang="en-US" sz="1600" b="1" dirty="0">
                <a:solidFill>
                  <a:srgbClr val="FF0000"/>
                </a:solidFill>
                <a:latin typeface="Meiryo UI" panose="020B0604030504040204" pitchFamily="50" charset="-128"/>
                <a:ea typeface="Meiryo UI" panose="020B0604030504040204" pitchFamily="50" charset="-128"/>
              </a:rPr>
              <a:t>外部</a:t>
            </a:r>
            <a:r>
              <a:rPr kumimoji="1" lang="ja-JP" altLang="en-US" sz="1600" b="1" dirty="0" smtClean="0">
                <a:solidFill>
                  <a:srgbClr val="FF0000"/>
                </a:solidFill>
                <a:latin typeface="Meiryo UI" panose="020B0604030504040204" pitchFamily="50" charset="-128"/>
                <a:ea typeface="Meiryo UI" panose="020B0604030504040204" pitchFamily="50" charset="-128"/>
              </a:rPr>
              <a:t>システム</a:t>
            </a:r>
            <a:endParaRPr kumimoji="1" lang="en-US" altLang="ja-JP" sz="1600" b="1" dirty="0">
              <a:solidFill>
                <a:srgbClr val="FF0000"/>
              </a:solidFill>
              <a:latin typeface="Meiryo UI" panose="020B0604030504040204" pitchFamily="50" charset="-128"/>
              <a:ea typeface="Meiryo UI" panose="020B0604030504040204" pitchFamily="50" charset="-128"/>
            </a:endParaRPr>
          </a:p>
        </p:txBody>
      </p:sp>
      <p:sp>
        <p:nvSpPr>
          <p:cNvPr id="69" name="角丸四角形 68"/>
          <p:cNvSpPr/>
          <p:nvPr/>
        </p:nvSpPr>
        <p:spPr>
          <a:xfrm>
            <a:off x="9861238" y="3603692"/>
            <a:ext cx="2018806" cy="3127528"/>
          </a:xfrm>
          <a:prstGeom prst="roundRect">
            <a:avLst>
              <a:gd name="adj" fmla="val 0"/>
            </a:avLst>
          </a:prstGeom>
          <a:solidFill>
            <a:schemeClr val="bg1"/>
          </a:solidFill>
          <a:ln w="1905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ts val="1900"/>
              </a:lnSpc>
            </a:pPr>
            <a:r>
              <a:rPr lang="ja-JP" altLang="en-US" sz="1600" b="1" dirty="0">
                <a:solidFill>
                  <a:schemeClr val="bg1">
                    <a:lumMod val="50000"/>
                  </a:schemeClr>
                </a:solidFill>
                <a:latin typeface="Meiryo UI" panose="020B0604030504040204" pitchFamily="50" charset="-128"/>
                <a:ea typeface="Meiryo UI" panose="020B0604030504040204" pitchFamily="50" charset="-128"/>
              </a:rPr>
              <a:t>行政管理者の</a:t>
            </a:r>
            <a:endParaRPr lang="en-US" altLang="ja-JP" sz="1600" b="1" dirty="0">
              <a:solidFill>
                <a:schemeClr val="bg1">
                  <a:lumMod val="50000"/>
                </a:schemeClr>
              </a:solidFill>
              <a:latin typeface="Meiryo UI" panose="020B0604030504040204" pitchFamily="50" charset="-128"/>
              <a:ea typeface="Meiryo UI" panose="020B0604030504040204" pitchFamily="50" charset="-128"/>
            </a:endParaRPr>
          </a:p>
          <a:p>
            <a:pPr algn="ctr">
              <a:lnSpc>
                <a:spcPts val="1900"/>
              </a:lnSpc>
            </a:pPr>
            <a:r>
              <a:rPr lang="ja-JP" altLang="en-US" sz="1600" b="1" dirty="0" smtClean="0">
                <a:solidFill>
                  <a:schemeClr val="bg1">
                    <a:lumMod val="50000"/>
                  </a:schemeClr>
                </a:solidFill>
                <a:latin typeface="Meiryo UI" panose="020B0604030504040204" pitchFamily="50" charset="-128"/>
                <a:ea typeface="Meiryo UI" panose="020B0604030504040204" pitchFamily="50" charset="-128"/>
              </a:rPr>
              <a:t>内部システム</a:t>
            </a:r>
            <a:endParaRPr lang="ja-JP" altLang="en-US" sz="1600" b="1" dirty="0">
              <a:solidFill>
                <a:schemeClr val="bg1">
                  <a:lumMod val="50000"/>
                </a:schemeClr>
              </a:solidFill>
              <a:latin typeface="Meiryo UI" panose="020B0604030504040204" pitchFamily="50" charset="-128"/>
              <a:ea typeface="Meiryo UI" panose="020B0604030504040204" pitchFamily="50" charset="-128"/>
            </a:endParaRPr>
          </a:p>
        </p:txBody>
      </p:sp>
      <p:sp>
        <p:nvSpPr>
          <p:cNvPr id="70" name="角丸四角形 69"/>
          <p:cNvSpPr/>
          <p:nvPr/>
        </p:nvSpPr>
        <p:spPr>
          <a:xfrm>
            <a:off x="10007390" y="4274040"/>
            <a:ext cx="1685968" cy="542602"/>
          </a:xfrm>
          <a:prstGeom prst="roundRect">
            <a:avLst>
              <a:gd name="adj" fmla="val 0"/>
            </a:avLst>
          </a:prstGeom>
          <a:solidFill>
            <a:schemeClr val="tx1">
              <a:lumMod val="50000"/>
              <a:lumOff val="50000"/>
              <a:alpha val="62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ts val="1900"/>
              </a:lnSpc>
            </a:pPr>
            <a:r>
              <a:rPr kumimoji="1" lang="ja-JP" altLang="en-US" sz="16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カメラ・センサ等</a:t>
            </a:r>
          </a:p>
        </p:txBody>
      </p:sp>
      <p:sp>
        <p:nvSpPr>
          <p:cNvPr id="71" name="角丸四角形 70"/>
          <p:cNvSpPr/>
          <p:nvPr/>
        </p:nvSpPr>
        <p:spPr>
          <a:xfrm>
            <a:off x="10007393" y="5091924"/>
            <a:ext cx="1685967" cy="542602"/>
          </a:xfrm>
          <a:prstGeom prst="roundRect">
            <a:avLst>
              <a:gd name="adj" fmla="val 0"/>
            </a:avLst>
          </a:prstGeom>
          <a:solidFill>
            <a:schemeClr val="tx1">
              <a:lumMod val="50000"/>
              <a:lumOff val="50000"/>
              <a:alpha val="62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ts val="1900"/>
              </a:lnSpc>
            </a:pPr>
            <a:r>
              <a:rPr kumimoji="1" lang="ja-JP" altLang="en-US" sz="16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電子納品・</a:t>
            </a:r>
            <a:endParaRPr kumimoji="1" lang="en-US" altLang="ja-JP" sz="16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pPr algn="ctr">
              <a:lnSpc>
                <a:spcPts val="1900"/>
              </a:lnSpc>
            </a:pPr>
            <a:r>
              <a:rPr kumimoji="1" lang="ja-JP" altLang="en-US" sz="16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保管管理システム</a:t>
            </a:r>
          </a:p>
        </p:txBody>
      </p:sp>
      <p:pic>
        <p:nvPicPr>
          <p:cNvPr id="72" name="Picture 6" descr="気象庁 ロゴ」の画像検索結果 | ロゴ, 検索, 有名人"/>
          <p:cNvPicPr>
            <a:picLocks noChangeAspect="1" noChangeArrowheads="1"/>
          </p:cNvPicPr>
          <p:nvPr/>
        </p:nvPicPr>
        <p:blipFill rotWithShape="1">
          <a:blip r:embed="rId8" cstate="print">
            <a:clrChange>
              <a:clrFrom>
                <a:srgbClr val="FFFFFD"/>
              </a:clrFrom>
              <a:clrTo>
                <a:srgbClr val="FFFFFD">
                  <a:alpha val="0"/>
                </a:srgbClr>
              </a:clrTo>
            </a:clrChange>
            <a:extLst>
              <a:ext uri="{28A0092B-C50C-407E-A947-70E740481C1C}">
                <a14:useLocalDpi xmlns:a14="http://schemas.microsoft.com/office/drawing/2010/main" val="0"/>
              </a:ext>
            </a:extLst>
          </a:blip>
          <a:srcRect t="28800" b="40724"/>
          <a:stretch/>
        </p:blipFill>
        <p:spPr bwMode="auto">
          <a:xfrm>
            <a:off x="9877831" y="2317512"/>
            <a:ext cx="915795" cy="279100"/>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10" descr="統合災害情報システム DiMAPS"/>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26591" t="18941" r="29552" b="70968"/>
          <a:stretch/>
        </p:blipFill>
        <p:spPr bwMode="auto">
          <a:xfrm>
            <a:off x="10883131" y="1685348"/>
            <a:ext cx="917088" cy="192424"/>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12" descr="一般財団法人河川情報センター"/>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049431" y="1242040"/>
            <a:ext cx="664196" cy="545992"/>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14" descr="国土交通省 国土地理院"/>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843334" y="2340870"/>
            <a:ext cx="954485" cy="284510"/>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8" descr="SIP4D情報公開サイト | 基盤的防災情報流通ネットワーク"/>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960787" y="1286987"/>
            <a:ext cx="879711" cy="285906"/>
          </a:xfrm>
          <a:prstGeom prst="rect">
            <a:avLst/>
          </a:prstGeom>
          <a:noFill/>
          <a:extLst>
            <a:ext uri="{909E8E84-426E-40DD-AFC4-6F175D3DCCD1}">
              <a14:hiddenFill xmlns:a14="http://schemas.microsoft.com/office/drawing/2010/main">
                <a:solidFill>
                  <a:srgbClr val="FFFFFF"/>
                </a:solidFill>
              </a14:hiddenFill>
            </a:ext>
          </a:extLst>
        </p:spPr>
      </p:pic>
      <p:pic>
        <p:nvPicPr>
          <p:cNvPr id="77" name="図 76"/>
          <p:cNvPicPr>
            <a:picLocks noChangeAspect="1"/>
          </p:cNvPicPr>
          <p:nvPr/>
        </p:nvPicPr>
        <p:blipFill>
          <a:blip r:embed="rId13"/>
          <a:stretch>
            <a:fillRect/>
          </a:stretch>
        </p:blipFill>
        <p:spPr>
          <a:xfrm>
            <a:off x="9910670" y="1902861"/>
            <a:ext cx="885248" cy="244573"/>
          </a:xfrm>
          <a:prstGeom prst="rect">
            <a:avLst/>
          </a:prstGeom>
        </p:spPr>
      </p:pic>
      <p:sp>
        <p:nvSpPr>
          <p:cNvPr id="78" name="角丸四角形 77"/>
          <p:cNvSpPr/>
          <p:nvPr/>
        </p:nvSpPr>
        <p:spPr>
          <a:xfrm>
            <a:off x="10007390" y="5810240"/>
            <a:ext cx="1696859" cy="542602"/>
          </a:xfrm>
          <a:prstGeom prst="roundRect">
            <a:avLst>
              <a:gd name="adj" fmla="val 0"/>
            </a:avLst>
          </a:prstGeom>
          <a:solidFill>
            <a:schemeClr val="tx1">
              <a:lumMod val="50000"/>
              <a:lumOff val="50000"/>
              <a:alpha val="62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ts val="1900"/>
              </a:lnSpc>
            </a:pPr>
            <a:r>
              <a:rPr kumimoji="1" lang="ja-JP" altLang="en-US" sz="16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オンライン</a:t>
            </a:r>
            <a:endParaRPr kumimoji="1" lang="en-US" altLang="ja-JP" sz="16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pPr algn="ctr">
              <a:lnSpc>
                <a:spcPts val="1900"/>
              </a:lnSpc>
            </a:pPr>
            <a:r>
              <a:rPr kumimoji="1" lang="ja-JP" altLang="en-US" sz="16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電子納品システム</a:t>
            </a:r>
            <a:endParaRPr kumimoji="1" lang="en-US" altLang="ja-JP" sz="16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pic>
        <p:nvPicPr>
          <p:cNvPr id="79" name="図 78"/>
          <p:cNvPicPr>
            <a:picLocks noChangeAspect="1"/>
          </p:cNvPicPr>
          <p:nvPr/>
        </p:nvPicPr>
        <p:blipFill>
          <a:blip r:embed="rId14"/>
          <a:stretch>
            <a:fillRect/>
          </a:stretch>
        </p:blipFill>
        <p:spPr>
          <a:xfrm>
            <a:off x="10892327" y="1958173"/>
            <a:ext cx="887044" cy="317108"/>
          </a:xfrm>
          <a:prstGeom prst="rect">
            <a:avLst/>
          </a:prstGeom>
        </p:spPr>
      </p:pic>
      <p:sp>
        <p:nvSpPr>
          <p:cNvPr id="80" name="テキスト ボックス 79"/>
          <p:cNvSpPr txBox="1"/>
          <p:nvPr/>
        </p:nvSpPr>
        <p:spPr>
          <a:xfrm>
            <a:off x="10576435" y="2744158"/>
            <a:ext cx="461665" cy="341883"/>
          </a:xfrm>
          <a:prstGeom prst="rect">
            <a:avLst/>
          </a:prstGeom>
          <a:noFill/>
        </p:spPr>
        <p:txBody>
          <a:bodyPr vert="eaVert" wrap="square" rtlCol="0">
            <a:spAutoFit/>
          </a:bodyPr>
          <a:lstStyle/>
          <a:p>
            <a:r>
              <a:rPr kumimoji="1" lang="en-US" altLang="ja-JP" dirty="0" smtClean="0"/>
              <a:t>…</a:t>
            </a:r>
            <a:endParaRPr kumimoji="1" lang="ja-JP" altLang="en-US" dirty="0"/>
          </a:p>
        </p:txBody>
      </p:sp>
      <p:sp>
        <p:nvSpPr>
          <p:cNvPr id="81" name="テキスト ボックス 80"/>
          <p:cNvSpPr txBox="1"/>
          <p:nvPr/>
        </p:nvSpPr>
        <p:spPr>
          <a:xfrm>
            <a:off x="10576436" y="6412703"/>
            <a:ext cx="461665" cy="341883"/>
          </a:xfrm>
          <a:prstGeom prst="rect">
            <a:avLst/>
          </a:prstGeom>
          <a:noFill/>
        </p:spPr>
        <p:txBody>
          <a:bodyPr vert="eaVert" wrap="square" rtlCol="0">
            <a:spAutoFit/>
          </a:bodyPr>
          <a:lstStyle/>
          <a:p>
            <a:r>
              <a:rPr kumimoji="1" lang="en-US" altLang="ja-JP" dirty="0" smtClean="0"/>
              <a:t>…</a:t>
            </a:r>
            <a:endParaRPr kumimoji="1" lang="ja-JP" altLang="en-US" dirty="0"/>
          </a:p>
        </p:txBody>
      </p:sp>
      <p:sp>
        <p:nvSpPr>
          <p:cNvPr id="82" name="角丸四角形 81"/>
          <p:cNvSpPr/>
          <p:nvPr/>
        </p:nvSpPr>
        <p:spPr>
          <a:xfrm>
            <a:off x="7082475" y="1511761"/>
            <a:ext cx="1951174" cy="508594"/>
          </a:xfrm>
          <a:prstGeom prst="roundRect">
            <a:avLst>
              <a:gd name="adj" fmla="val 0"/>
            </a:avLst>
          </a:prstGeom>
          <a:solidFill>
            <a:srgbClr val="00CC99">
              <a:alpha val="70000"/>
            </a:srgb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ts val="1500"/>
              </a:lnSpc>
            </a:pPr>
            <a:r>
              <a:rPr kumimoji="1" lang="en-US" altLang="ja-JP" sz="1400" b="1" dirty="0" smtClean="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3D</a:t>
            </a:r>
            <a:r>
              <a:rPr kumimoji="1" lang="ja-JP" altLang="en-US" sz="1400" b="1" dirty="0" smtClean="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ビューア</a:t>
            </a:r>
            <a:endParaRPr kumimoji="1" lang="ja-JP" altLang="en-US" sz="14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83" name="角丸四角形 82"/>
          <p:cNvSpPr/>
          <p:nvPr/>
        </p:nvSpPr>
        <p:spPr>
          <a:xfrm>
            <a:off x="7077220" y="2137122"/>
            <a:ext cx="1951174" cy="508594"/>
          </a:xfrm>
          <a:prstGeom prst="roundRect">
            <a:avLst>
              <a:gd name="adj" fmla="val 0"/>
            </a:avLst>
          </a:prstGeom>
          <a:solidFill>
            <a:schemeClr val="bg1">
              <a:lumMod val="65000"/>
              <a:alpha val="7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ts val="1500"/>
              </a:lnSpc>
            </a:pPr>
            <a:r>
              <a:rPr kumimoji="1" lang="en-US" altLang="ja-JP" sz="1400" b="1" dirty="0" smtClean="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3DCAD</a:t>
            </a:r>
            <a:r>
              <a:rPr kumimoji="1" lang="ja-JP" altLang="en-US" sz="1400" b="1" dirty="0" smtClean="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ソフト・</a:t>
            </a:r>
            <a:endParaRPr kumimoji="1" lang="en-US" altLang="ja-JP" sz="1400" b="1" dirty="0" smtClean="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pPr algn="ctr">
              <a:lnSpc>
                <a:spcPts val="1500"/>
              </a:lnSpc>
            </a:pPr>
            <a:r>
              <a:rPr lang="en-US" altLang="ja-JP" sz="1400" b="1" dirty="0" smtClean="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3D</a:t>
            </a:r>
            <a:r>
              <a:rPr lang="ja-JP" altLang="en-US" sz="1400" b="1" dirty="0" smtClean="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モデル等</a:t>
            </a:r>
            <a:endParaRPr kumimoji="1" lang="ja-JP" altLang="en-US" sz="14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84" name="角丸四角形 83"/>
          <p:cNvSpPr/>
          <p:nvPr/>
        </p:nvSpPr>
        <p:spPr>
          <a:xfrm>
            <a:off x="2424204" y="587733"/>
            <a:ext cx="7100054" cy="2229903"/>
          </a:xfrm>
          <a:prstGeom prst="roundRect">
            <a:avLst>
              <a:gd name="adj" fmla="val 2303"/>
            </a:avLst>
          </a:prstGeom>
          <a:noFill/>
          <a:ln w="19050">
            <a:solidFill>
              <a:srgbClr val="00B05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ts val="1800"/>
              </a:lnSpc>
            </a:pPr>
            <a:r>
              <a:rPr lang="en-US" altLang="ja-JP" sz="1600" b="1" dirty="0" smtClean="0">
                <a:solidFill>
                  <a:srgbClr val="00B050"/>
                </a:solidFill>
                <a:latin typeface="Meiryo UI" panose="020B0604030504040204" pitchFamily="50" charset="-128"/>
                <a:ea typeface="Meiryo UI" panose="020B0604030504040204" pitchFamily="50" charset="-128"/>
              </a:rPr>
              <a:t>《JACIC</a:t>
            </a:r>
            <a:r>
              <a:rPr lang="ja-JP" altLang="en-US" sz="1600" b="1" dirty="0" smtClean="0">
                <a:solidFill>
                  <a:srgbClr val="00B050"/>
                </a:solidFill>
                <a:latin typeface="Meiryo UI" panose="020B0604030504040204" pitchFamily="50" charset="-128"/>
                <a:ea typeface="Meiryo UI" panose="020B0604030504040204" pitchFamily="50" charset="-128"/>
              </a:rPr>
              <a:t>クラウドオプションサービス</a:t>
            </a:r>
            <a:r>
              <a:rPr lang="en-US" altLang="ja-JP" sz="1600" b="1" dirty="0" smtClean="0">
                <a:solidFill>
                  <a:srgbClr val="00B050"/>
                </a:solidFill>
                <a:latin typeface="Meiryo UI" panose="020B0604030504040204" pitchFamily="50" charset="-128"/>
                <a:ea typeface="Meiryo UI" panose="020B0604030504040204" pitchFamily="50" charset="-128"/>
              </a:rPr>
              <a:t>》</a:t>
            </a:r>
            <a:endParaRPr lang="ja-JP" altLang="en-US" sz="1600" b="1" dirty="0">
              <a:solidFill>
                <a:srgbClr val="00B050"/>
              </a:solidFill>
              <a:latin typeface="Meiryo UI" panose="020B0604030504040204" pitchFamily="50" charset="-128"/>
              <a:ea typeface="Meiryo UI" panose="020B0604030504040204" pitchFamily="50" charset="-128"/>
            </a:endParaRPr>
          </a:p>
        </p:txBody>
      </p:sp>
      <p:cxnSp>
        <p:nvCxnSpPr>
          <p:cNvPr id="85" name="直線矢印コネクタ 84"/>
          <p:cNvCxnSpPr/>
          <p:nvPr/>
        </p:nvCxnSpPr>
        <p:spPr>
          <a:xfrm flipV="1">
            <a:off x="4340774" y="5089105"/>
            <a:ext cx="473" cy="545421"/>
          </a:xfrm>
          <a:prstGeom prst="straightConnector1">
            <a:avLst/>
          </a:prstGeom>
          <a:ln w="38100">
            <a:solidFill>
              <a:srgbClr val="3333FF"/>
            </a:solidFill>
            <a:headEnd type="triangl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6" name="直線矢印コネクタ 85"/>
          <p:cNvCxnSpPr/>
          <p:nvPr/>
        </p:nvCxnSpPr>
        <p:spPr>
          <a:xfrm flipV="1">
            <a:off x="8166549" y="2817636"/>
            <a:ext cx="0" cy="880780"/>
          </a:xfrm>
          <a:prstGeom prst="straightConnector1">
            <a:avLst/>
          </a:prstGeom>
          <a:ln w="28575">
            <a:solidFill>
              <a:srgbClr val="00B050"/>
            </a:solidFill>
            <a:headEnd type="triangl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7" name="直線矢印コネクタ 86"/>
          <p:cNvCxnSpPr/>
          <p:nvPr/>
        </p:nvCxnSpPr>
        <p:spPr>
          <a:xfrm flipV="1">
            <a:off x="8923295" y="3218920"/>
            <a:ext cx="933516" cy="673959"/>
          </a:xfrm>
          <a:prstGeom prst="straightConnector1">
            <a:avLst/>
          </a:prstGeom>
          <a:ln w="28575">
            <a:solidFill>
              <a:srgbClr val="00B050"/>
            </a:solidFill>
            <a:headEnd type="triangl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0" name="直線矢印コネクタ 89"/>
          <p:cNvCxnSpPr/>
          <p:nvPr/>
        </p:nvCxnSpPr>
        <p:spPr>
          <a:xfrm>
            <a:off x="8923295" y="4214179"/>
            <a:ext cx="933516" cy="0"/>
          </a:xfrm>
          <a:prstGeom prst="straightConnector1">
            <a:avLst/>
          </a:prstGeom>
          <a:ln w="28575">
            <a:solidFill>
              <a:srgbClr val="00B050"/>
            </a:solidFill>
            <a:headEnd type="triangl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5" name="カギ線コネクタ 34"/>
          <p:cNvCxnSpPr>
            <a:stCxn id="22" idx="1"/>
          </p:cNvCxnSpPr>
          <p:nvPr/>
        </p:nvCxnSpPr>
        <p:spPr>
          <a:xfrm rot="10800000" flipV="1">
            <a:off x="6659217" y="4045900"/>
            <a:ext cx="393238" cy="570069"/>
          </a:xfrm>
          <a:prstGeom prst="bentConnector2">
            <a:avLst/>
          </a:prstGeom>
          <a:ln w="38100">
            <a:solidFill>
              <a:srgbClr val="3333FF"/>
            </a:solidFill>
            <a:headEnd type="triangle"/>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94858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角丸四角形 16"/>
          <p:cNvSpPr/>
          <p:nvPr/>
        </p:nvSpPr>
        <p:spPr>
          <a:xfrm>
            <a:off x="495652" y="2919720"/>
            <a:ext cx="2105619" cy="14152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 name="テキスト ボックス 6"/>
          <p:cNvSpPr txBox="1"/>
          <p:nvPr/>
        </p:nvSpPr>
        <p:spPr>
          <a:xfrm>
            <a:off x="278223" y="777857"/>
            <a:ext cx="11637258" cy="646331"/>
          </a:xfrm>
          <a:prstGeom prst="rect">
            <a:avLst/>
          </a:prstGeom>
          <a:solidFill>
            <a:schemeClr val="accent4">
              <a:lumMod val="20000"/>
              <a:lumOff val="80000"/>
            </a:schemeClr>
          </a:solidFill>
          <a:ln>
            <a:solidFill>
              <a:schemeClr val="tx1"/>
            </a:solidFill>
          </a:ln>
        </p:spPr>
        <p:txBody>
          <a:bodyPr wrap="square" rtlCol="0">
            <a:spAutoFit/>
          </a:bodyPr>
          <a:lstStyle/>
          <a:p>
            <a:r>
              <a:rPr lang="en-US" altLang="ja-JP" dirty="0" smtClean="0"/>
              <a:t>JACIC</a:t>
            </a:r>
            <a:r>
              <a:rPr lang="ja-JP" altLang="en-US" dirty="0"/>
              <a:t>クラウドを活用し、ダム本体の３次元モデルやデータを共有し即時・同時的に受発注者間の情報共有と共通認識の構築が可能。　</a:t>
            </a:r>
            <a:endParaRPr lang="en-US" altLang="ja-JP" sz="1400" dirty="0"/>
          </a:p>
        </p:txBody>
      </p:sp>
      <p:sp>
        <p:nvSpPr>
          <p:cNvPr id="8" name="テキスト ボックス 7"/>
          <p:cNvSpPr txBox="1"/>
          <p:nvPr/>
        </p:nvSpPr>
        <p:spPr>
          <a:xfrm>
            <a:off x="467740" y="101957"/>
            <a:ext cx="9613899" cy="461665"/>
          </a:xfrm>
          <a:prstGeom prst="rect">
            <a:avLst/>
          </a:prstGeom>
          <a:noFill/>
        </p:spPr>
        <p:txBody>
          <a:bodyPr wrap="square" rtlCol="0">
            <a:spAutoFit/>
          </a:bodyPr>
          <a:lstStyle/>
          <a:p>
            <a:r>
              <a:rPr lang="ja-JP" altLang="en-US" dirty="0">
                <a:solidFill>
                  <a:prstClr val="black"/>
                </a:solidFill>
              </a:rPr>
              <a:t>　</a:t>
            </a:r>
            <a:r>
              <a:rPr lang="ja-JP" altLang="en-US" sz="2400" dirty="0">
                <a:solidFill>
                  <a:prstClr val="black"/>
                </a:solidFill>
              </a:rPr>
              <a:t>新たな仕事のやり方</a:t>
            </a:r>
            <a:r>
              <a:rPr lang="ja-JP" altLang="en-US" sz="2000" dirty="0">
                <a:solidFill>
                  <a:prstClr val="black"/>
                </a:solidFill>
              </a:rPr>
              <a:t>　　（クラウドを通じて情報共有）</a:t>
            </a:r>
          </a:p>
        </p:txBody>
      </p:sp>
      <p:grpSp>
        <p:nvGrpSpPr>
          <p:cNvPr id="15" name="グループ化 14"/>
          <p:cNvGrpSpPr/>
          <p:nvPr/>
        </p:nvGrpSpPr>
        <p:grpSpPr>
          <a:xfrm>
            <a:off x="2925005" y="1638423"/>
            <a:ext cx="5757463" cy="4939357"/>
            <a:chOff x="2497526" y="2645698"/>
            <a:chExt cx="4131874" cy="2520442"/>
          </a:xfrm>
        </p:grpSpPr>
        <p:pic>
          <p:nvPicPr>
            <p:cNvPr id="2" name="図 1"/>
            <p:cNvPicPr>
              <a:picLocks noChangeAspect="1"/>
            </p:cNvPicPr>
            <p:nvPr/>
          </p:nvPicPr>
          <p:blipFill>
            <a:blip r:embed="rId2"/>
            <a:stretch>
              <a:fillRect/>
            </a:stretch>
          </p:blipFill>
          <p:spPr>
            <a:xfrm>
              <a:off x="2497527" y="2645698"/>
              <a:ext cx="4131873" cy="2520442"/>
            </a:xfrm>
            <a:prstGeom prst="rect">
              <a:avLst/>
            </a:prstGeom>
          </p:spPr>
        </p:pic>
        <p:pic>
          <p:nvPicPr>
            <p:cNvPr id="3" name="図 2"/>
            <p:cNvPicPr>
              <a:picLocks noChangeAspect="1"/>
            </p:cNvPicPr>
            <p:nvPr/>
          </p:nvPicPr>
          <p:blipFill>
            <a:blip r:embed="rId3"/>
            <a:stretch>
              <a:fillRect/>
            </a:stretch>
          </p:blipFill>
          <p:spPr>
            <a:xfrm>
              <a:off x="2497526" y="2974967"/>
              <a:ext cx="2658674" cy="1774833"/>
            </a:xfrm>
            <a:prstGeom prst="rect">
              <a:avLst/>
            </a:prstGeom>
          </p:spPr>
        </p:pic>
      </p:grpSp>
      <p:pic>
        <p:nvPicPr>
          <p:cNvPr id="16" name="図 15"/>
          <p:cNvPicPr>
            <a:picLocks noChangeAspect="1"/>
          </p:cNvPicPr>
          <p:nvPr/>
        </p:nvPicPr>
        <p:blipFill>
          <a:blip r:embed="rId4"/>
          <a:stretch>
            <a:fillRect/>
          </a:stretch>
        </p:blipFill>
        <p:spPr>
          <a:xfrm>
            <a:off x="819386" y="3145121"/>
            <a:ext cx="1557183" cy="942727"/>
          </a:xfrm>
          <a:prstGeom prst="rect">
            <a:avLst/>
          </a:prstGeom>
        </p:spPr>
      </p:pic>
      <p:pic>
        <p:nvPicPr>
          <p:cNvPr id="23" name="図 22"/>
          <p:cNvPicPr>
            <a:picLocks noChangeAspect="1"/>
          </p:cNvPicPr>
          <p:nvPr/>
        </p:nvPicPr>
        <p:blipFill>
          <a:blip r:embed="rId5"/>
          <a:stretch>
            <a:fillRect/>
          </a:stretch>
        </p:blipFill>
        <p:spPr>
          <a:xfrm>
            <a:off x="9065640" y="1589975"/>
            <a:ext cx="1717943" cy="1467216"/>
          </a:xfrm>
          <a:prstGeom prst="rect">
            <a:avLst/>
          </a:prstGeom>
        </p:spPr>
      </p:pic>
      <p:sp>
        <p:nvSpPr>
          <p:cNvPr id="24" name="テキスト ボックス 23"/>
          <p:cNvSpPr txBox="1"/>
          <p:nvPr/>
        </p:nvSpPr>
        <p:spPr>
          <a:xfrm>
            <a:off x="8794116" y="3138612"/>
            <a:ext cx="2203449" cy="769441"/>
          </a:xfrm>
          <a:prstGeom prst="rect">
            <a:avLst/>
          </a:prstGeom>
          <a:noFill/>
        </p:spPr>
        <p:txBody>
          <a:bodyPr wrap="square" rtlCol="0">
            <a:spAutoFit/>
          </a:bodyPr>
          <a:lstStyle/>
          <a:p>
            <a:r>
              <a:rPr lang="ja-JP" altLang="en-US" sz="1600" b="1" dirty="0"/>
              <a:t>○○コンサルタント</a:t>
            </a:r>
            <a:endParaRPr lang="en-US" altLang="ja-JP" sz="1600" b="1" dirty="0"/>
          </a:p>
          <a:p>
            <a:r>
              <a:rPr lang="ja-JP" altLang="en-US" sz="1400" dirty="0"/>
              <a:t>高性能</a:t>
            </a:r>
            <a:r>
              <a:rPr lang="en-US" altLang="ja-JP" sz="1400" dirty="0"/>
              <a:t>PC</a:t>
            </a:r>
            <a:r>
              <a:rPr lang="ja-JP" altLang="en-US" sz="1400" dirty="0"/>
              <a:t>による</a:t>
            </a:r>
            <a:endParaRPr lang="en-US" altLang="ja-JP" sz="1400" dirty="0"/>
          </a:p>
          <a:p>
            <a:r>
              <a:rPr lang="ja-JP" altLang="en-US" sz="1400" dirty="0"/>
              <a:t>モデルの構築・操作</a:t>
            </a:r>
          </a:p>
        </p:txBody>
      </p:sp>
      <p:sp>
        <p:nvSpPr>
          <p:cNvPr id="25" name="テキスト ボックス 24"/>
          <p:cNvSpPr txBox="1"/>
          <p:nvPr/>
        </p:nvSpPr>
        <p:spPr>
          <a:xfrm>
            <a:off x="532460" y="4418515"/>
            <a:ext cx="2293604" cy="553998"/>
          </a:xfrm>
          <a:prstGeom prst="rect">
            <a:avLst/>
          </a:prstGeom>
          <a:noFill/>
        </p:spPr>
        <p:txBody>
          <a:bodyPr wrap="square" rtlCol="0">
            <a:spAutoFit/>
          </a:bodyPr>
          <a:lstStyle/>
          <a:p>
            <a:r>
              <a:rPr lang="ja-JP" altLang="en-US" sz="1600" b="1" dirty="0"/>
              <a:t>○○ダム工事事務所</a:t>
            </a:r>
            <a:endParaRPr lang="en-US" altLang="ja-JP" sz="1600" b="1" dirty="0"/>
          </a:p>
          <a:p>
            <a:r>
              <a:rPr lang="ja-JP" altLang="en-US" sz="1400" dirty="0"/>
              <a:t>調査・検討方針の指示</a:t>
            </a:r>
          </a:p>
        </p:txBody>
      </p:sp>
      <p:sp>
        <p:nvSpPr>
          <p:cNvPr id="26" name="テキスト ボックス 25"/>
          <p:cNvSpPr txBox="1"/>
          <p:nvPr/>
        </p:nvSpPr>
        <p:spPr>
          <a:xfrm>
            <a:off x="9065639" y="5989531"/>
            <a:ext cx="2032000" cy="984885"/>
          </a:xfrm>
          <a:prstGeom prst="rect">
            <a:avLst/>
          </a:prstGeom>
          <a:noFill/>
        </p:spPr>
        <p:txBody>
          <a:bodyPr wrap="square" rtlCol="0">
            <a:spAutoFit/>
          </a:bodyPr>
          <a:lstStyle/>
          <a:p>
            <a:r>
              <a:rPr lang="en-US" altLang="ja-JP" sz="1600" b="1" dirty="0"/>
              <a:t>JACIC</a:t>
            </a:r>
            <a:r>
              <a:rPr lang="ja-JP" altLang="en-US" sz="1600" b="1" dirty="0"/>
              <a:t>　会議室</a:t>
            </a:r>
            <a:endParaRPr lang="en-US" altLang="ja-JP" sz="1600" b="1" dirty="0"/>
          </a:p>
          <a:p>
            <a:r>
              <a:rPr lang="ja-JP" altLang="en-US" sz="1400" dirty="0"/>
              <a:t>新しい技術・</a:t>
            </a:r>
            <a:endParaRPr lang="en-US" altLang="ja-JP" sz="1400" dirty="0"/>
          </a:p>
          <a:p>
            <a:r>
              <a:rPr lang="ja-JP" altLang="en-US" sz="1400" dirty="0"/>
              <a:t>マネジメントの提案</a:t>
            </a:r>
            <a:endParaRPr lang="en-US" altLang="ja-JP" sz="1400" dirty="0"/>
          </a:p>
          <a:p>
            <a:endParaRPr lang="ja-JP" altLang="en-US" sz="1400" dirty="0"/>
          </a:p>
        </p:txBody>
      </p:sp>
      <p:sp>
        <p:nvSpPr>
          <p:cNvPr id="28" name="稲妻 27"/>
          <p:cNvSpPr/>
          <p:nvPr/>
        </p:nvSpPr>
        <p:spPr>
          <a:xfrm>
            <a:off x="2611792" y="3382563"/>
            <a:ext cx="850077" cy="313255"/>
          </a:xfrm>
          <a:prstGeom prst="lightningBol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9" name="稲妻 28"/>
          <p:cNvSpPr/>
          <p:nvPr/>
        </p:nvSpPr>
        <p:spPr>
          <a:xfrm rot="7671981">
            <a:off x="8140810" y="2050044"/>
            <a:ext cx="1083319" cy="428373"/>
          </a:xfrm>
          <a:prstGeom prst="lightningBol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1" name="テキスト ボックス 30"/>
          <p:cNvSpPr txBox="1"/>
          <p:nvPr/>
        </p:nvSpPr>
        <p:spPr>
          <a:xfrm>
            <a:off x="4461890" y="1822100"/>
            <a:ext cx="2160567" cy="369332"/>
          </a:xfrm>
          <a:prstGeom prst="rect">
            <a:avLst/>
          </a:prstGeom>
          <a:noFill/>
        </p:spPr>
        <p:txBody>
          <a:bodyPr wrap="square" rtlCol="0">
            <a:spAutoFit/>
          </a:bodyPr>
          <a:lstStyle/>
          <a:p>
            <a:r>
              <a:rPr lang="en-US" altLang="ja-JP" b="1" dirty="0"/>
              <a:t>JACIC</a:t>
            </a:r>
            <a:r>
              <a:rPr lang="ja-JP" altLang="en-US" b="1" dirty="0"/>
              <a:t>クラウド</a:t>
            </a:r>
          </a:p>
        </p:txBody>
      </p:sp>
      <p:sp>
        <p:nvSpPr>
          <p:cNvPr id="33" name="角丸四角形 32"/>
          <p:cNvSpPr/>
          <p:nvPr/>
        </p:nvSpPr>
        <p:spPr>
          <a:xfrm>
            <a:off x="9065640" y="4683492"/>
            <a:ext cx="1719995" cy="12571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34" name="図 33"/>
          <p:cNvPicPr>
            <a:picLocks noChangeAspect="1"/>
          </p:cNvPicPr>
          <p:nvPr/>
        </p:nvPicPr>
        <p:blipFill>
          <a:blip r:embed="rId4"/>
          <a:stretch>
            <a:fillRect/>
          </a:stretch>
        </p:blipFill>
        <p:spPr>
          <a:xfrm>
            <a:off x="9290718" y="4887246"/>
            <a:ext cx="1383270" cy="837439"/>
          </a:xfrm>
          <a:prstGeom prst="rect">
            <a:avLst/>
          </a:prstGeom>
        </p:spPr>
      </p:pic>
      <p:sp>
        <p:nvSpPr>
          <p:cNvPr id="30" name="稲妻 29"/>
          <p:cNvSpPr/>
          <p:nvPr/>
        </p:nvSpPr>
        <p:spPr>
          <a:xfrm rot="10800000">
            <a:off x="8281025" y="4992793"/>
            <a:ext cx="1253045" cy="398993"/>
          </a:xfrm>
          <a:prstGeom prst="lightningBol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Tree>
    <p:extLst>
      <p:ext uri="{BB962C8B-B14F-4D97-AF65-F5344CB8AC3E}">
        <p14:creationId xmlns:p14="http://schemas.microsoft.com/office/powerpoint/2010/main" val="40573443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角丸四角形 12"/>
          <p:cNvSpPr/>
          <p:nvPr/>
        </p:nvSpPr>
        <p:spPr>
          <a:xfrm>
            <a:off x="1612900" y="6046789"/>
            <a:ext cx="8966200" cy="719137"/>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marL="457200" indent="-457200">
              <a:buFont typeface="Wingdings" panose="05000000000000000000" pitchFamily="2" charset="2"/>
              <a:buChar char="l"/>
              <a:defRPr/>
            </a:pP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現場のノウハウの蓄積、技術や情報の伝承基盤</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a:p>
            <a:pPr marL="457200" indent="-457200">
              <a:buFont typeface="Wingdings" panose="05000000000000000000" pitchFamily="2" charset="2"/>
              <a:buChar char="l"/>
              <a:defRPr/>
            </a:pPr>
            <a:r>
              <a:rPr kumimoji="0" lang="ja-JP" altLang="en-US" sz="2000" dirty="0">
                <a:latin typeface="Meiryo UI" panose="020B0604030504040204" pitchFamily="50" charset="-128"/>
                <a:ea typeface="Meiryo UI" panose="020B0604030504040204" pitchFamily="50" charset="-128"/>
                <a:cs typeface="Meiryo UI" panose="020B0604030504040204" pitchFamily="50" charset="-128"/>
              </a:rPr>
              <a:t>時間を入れた４</a:t>
            </a:r>
            <a:r>
              <a:rPr kumimoji="0" lang="en-US" altLang="ja-JP" sz="2000" dirty="0">
                <a:latin typeface="Meiryo UI" panose="020B0604030504040204" pitchFamily="50" charset="-128"/>
                <a:ea typeface="Meiryo UI" panose="020B0604030504040204" pitchFamily="50" charset="-128"/>
                <a:cs typeface="Meiryo UI" panose="020B0604030504040204" pitchFamily="50" charset="-128"/>
              </a:rPr>
              <a:t>D</a:t>
            </a:r>
            <a:r>
              <a:rPr kumimoji="0" lang="ja-JP" altLang="en-US" sz="2000" dirty="0">
                <a:latin typeface="Meiryo UI" panose="020B0604030504040204" pitchFamily="50" charset="-128"/>
                <a:ea typeface="Meiryo UI" panose="020B0604030504040204" pitchFamily="50" charset="-128"/>
                <a:cs typeface="Meiryo UI" panose="020B0604030504040204" pitchFamily="50" charset="-128"/>
              </a:rPr>
              <a:t>モデル、コストを入れた５</a:t>
            </a:r>
            <a:r>
              <a:rPr kumimoji="0" lang="en-US" altLang="ja-JP" sz="2000" dirty="0">
                <a:latin typeface="Meiryo UI" panose="020B0604030504040204" pitchFamily="50" charset="-128"/>
                <a:ea typeface="Meiryo UI" panose="020B0604030504040204" pitchFamily="50" charset="-128"/>
                <a:cs typeface="Meiryo UI" panose="020B0604030504040204" pitchFamily="50" charset="-128"/>
              </a:rPr>
              <a:t>D</a:t>
            </a:r>
            <a:r>
              <a:rPr kumimoji="0" lang="ja-JP" altLang="en-US" sz="2000" dirty="0">
                <a:latin typeface="Meiryo UI" panose="020B0604030504040204" pitchFamily="50" charset="-128"/>
                <a:ea typeface="Meiryo UI" panose="020B0604030504040204" pitchFamily="50" charset="-128"/>
                <a:cs typeface="Meiryo UI" panose="020B0604030504040204" pitchFamily="50" charset="-128"/>
              </a:rPr>
              <a:t>モデルの活用</a:t>
            </a:r>
            <a:endParaRPr kumimoji="0" lang="en-US" altLang="ja-JP" sz="2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9938" name="タイトル 1"/>
          <p:cNvSpPr>
            <a:spLocks noGrp="1"/>
          </p:cNvSpPr>
          <p:nvPr>
            <p:ph type="title"/>
          </p:nvPr>
        </p:nvSpPr>
        <p:spPr>
          <a:xfrm>
            <a:off x="1539876" y="15876"/>
            <a:ext cx="8848725" cy="422275"/>
          </a:xfrm>
        </p:spPr>
        <p:txBody>
          <a:bodyPr>
            <a:normAutofit fontScale="90000"/>
          </a:bodyPr>
          <a:lstStyle/>
          <a:p>
            <a:r>
              <a:rPr lang="ja-JP" altLang="en-US" sz="2800" dirty="0">
                <a:latin typeface="Meiryo UI"/>
                <a:ea typeface="Meiryo UI"/>
                <a:cs typeface="Meiryo UI"/>
              </a:rPr>
              <a:t>統合モデルの活用　：河川管理</a:t>
            </a:r>
            <a:r>
              <a:rPr lang="en-US" altLang="ja-JP" sz="2800" dirty="0">
                <a:latin typeface="Meiryo UI"/>
                <a:ea typeface="Meiryo UI"/>
                <a:cs typeface="Meiryo UI"/>
              </a:rPr>
              <a:t>CIM</a:t>
            </a:r>
            <a:r>
              <a:rPr lang="ja-JP" altLang="en-US" sz="2800" dirty="0">
                <a:latin typeface="Meiryo UI"/>
                <a:ea typeface="Meiryo UI"/>
                <a:cs typeface="Meiryo UI"/>
              </a:rPr>
              <a:t>による情報の活用</a:t>
            </a:r>
          </a:p>
        </p:txBody>
      </p:sp>
      <p:sp>
        <p:nvSpPr>
          <p:cNvPr id="39940" name="Rectangle 2"/>
          <p:cNvSpPr>
            <a:spLocks noChangeArrowheads="1"/>
          </p:cNvSpPr>
          <p:nvPr/>
        </p:nvSpPr>
        <p:spPr bwMode="auto">
          <a:xfrm>
            <a:off x="1524000" y="-184150"/>
            <a:ext cx="184150" cy="368300"/>
          </a:xfrm>
          <a:prstGeom prst="rect">
            <a:avLst/>
          </a:prstGeom>
          <a:noFill/>
          <a:ln w="9525">
            <a:noFill/>
            <a:miter lim="800000"/>
            <a:headEnd/>
            <a:tailEnd/>
          </a:ln>
        </p:spPr>
        <p:txBody>
          <a:bodyPr wrap="none" anchor="ctr">
            <a:spAutoFit/>
          </a:bodyPr>
          <a:lstStyle/>
          <a:p>
            <a:endParaRPr kumimoji="0" lang="ja-JP" altLang="en-US">
              <a:latin typeface="Meiryo UI"/>
              <a:ea typeface="Meiryo UI"/>
              <a:cs typeface="Meiryo UI"/>
            </a:endParaRPr>
          </a:p>
        </p:txBody>
      </p:sp>
      <p:sp>
        <p:nvSpPr>
          <p:cNvPr id="39941" name="Rectangle 2"/>
          <p:cNvSpPr>
            <a:spLocks noChangeArrowheads="1"/>
          </p:cNvSpPr>
          <p:nvPr/>
        </p:nvSpPr>
        <p:spPr bwMode="auto">
          <a:xfrm>
            <a:off x="1622426" y="1500189"/>
            <a:ext cx="8685213" cy="369887"/>
          </a:xfrm>
          <a:prstGeom prst="rect">
            <a:avLst/>
          </a:prstGeom>
          <a:noFill/>
          <a:ln w="9525">
            <a:noFill/>
            <a:miter lim="800000"/>
            <a:headEnd/>
            <a:tailEnd/>
          </a:ln>
        </p:spPr>
        <p:txBody>
          <a:bodyPr anchor="ctr">
            <a:spAutoFit/>
          </a:bodyPr>
          <a:lstStyle/>
          <a:p>
            <a:endParaRPr kumimoji="0" lang="ja-JP" altLang="en-US">
              <a:latin typeface="Meiryo UI"/>
              <a:ea typeface="Meiryo UI"/>
              <a:cs typeface="Meiryo UI"/>
            </a:endParaRPr>
          </a:p>
        </p:txBody>
      </p:sp>
      <p:sp>
        <p:nvSpPr>
          <p:cNvPr id="17" name="角丸四角形 16"/>
          <p:cNvSpPr/>
          <p:nvPr/>
        </p:nvSpPr>
        <p:spPr>
          <a:xfrm>
            <a:off x="1600199" y="635001"/>
            <a:ext cx="9067801" cy="1266825"/>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marL="457200" indent="-457200">
              <a:buFont typeface="Wingdings" panose="05000000000000000000" pitchFamily="2" charset="2"/>
              <a:buChar char="l"/>
              <a:defRPr/>
            </a:pPr>
            <a:r>
              <a:rPr kumimoji="0" lang="ja-JP" altLang="en-US" sz="2000" dirty="0">
                <a:latin typeface="Meiryo UI" panose="020B0604030504040204" pitchFamily="50" charset="-128"/>
                <a:ea typeface="Meiryo UI" panose="020B0604030504040204" pitchFamily="50" charset="-128"/>
                <a:cs typeface="Meiryo UI" panose="020B0604030504040204" pitchFamily="50" charset="-128"/>
              </a:rPr>
              <a:t>河川、ダム、砂防、道路等事業や管理において、プロジェクト管理、維持管理、災害時対応等各場面に応じた基盤によって、成果品や計測データ等の利活用を図る。　</a:t>
            </a:r>
            <a:endParaRPr kumimoji="0" lang="en-US" altLang="ja-JP" sz="2000" dirty="0">
              <a:latin typeface="Meiryo UI" panose="020B0604030504040204" pitchFamily="50" charset="-128"/>
              <a:ea typeface="Meiryo UI" panose="020B0604030504040204" pitchFamily="50" charset="-128"/>
              <a:cs typeface="Meiryo UI" panose="020B0604030504040204" pitchFamily="50" charset="-128"/>
            </a:endParaRPr>
          </a:p>
          <a:p>
            <a:pPr marL="457200" indent="-457200">
              <a:buFont typeface="Wingdings" panose="05000000000000000000" pitchFamily="2" charset="2"/>
              <a:buChar char="l"/>
              <a:defRPr/>
            </a:pPr>
            <a:r>
              <a:rPr kumimoji="0" lang="ja-JP" altLang="en-US" sz="2000" dirty="0">
                <a:latin typeface="Meiryo UI" panose="020B0604030504040204" pitchFamily="50" charset="-128"/>
                <a:ea typeface="Meiryo UI" panose="020B0604030504040204" pitchFamily="50" charset="-128"/>
                <a:cs typeface="Meiryo UI" panose="020B0604030504040204" pitchFamily="50" charset="-128"/>
              </a:rPr>
              <a:t>構造物モデル等を統合した統合モデルの活用</a:t>
            </a:r>
            <a:endParaRPr kumimoji="0" lang="en-US" altLang="ja-JP" sz="2000" dirty="0">
              <a:latin typeface="Meiryo UI" panose="020B0604030504040204" pitchFamily="50" charset="-128"/>
              <a:ea typeface="Meiryo UI" panose="020B0604030504040204" pitchFamily="50" charset="-128"/>
              <a:cs typeface="Meiryo UI" panose="020B0604030504040204" pitchFamily="50" charset="-128"/>
            </a:endParaRPr>
          </a:p>
          <a:p>
            <a:pPr marL="457200" indent="-457200">
              <a:buFont typeface="Wingdings" panose="05000000000000000000" pitchFamily="2" charset="2"/>
              <a:buChar char="l"/>
              <a:defRPr/>
            </a:pPr>
            <a:r>
              <a:rPr kumimoji="0" lang="en-US" altLang="ja-JP" sz="2000" dirty="0">
                <a:latin typeface="Meiryo UI" panose="020B0604030504040204" pitchFamily="50" charset="-128"/>
                <a:ea typeface="Meiryo UI" panose="020B0604030504040204" pitchFamily="50" charset="-128"/>
                <a:cs typeface="Meiryo UI" panose="020B0604030504040204" pitchFamily="50" charset="-128"/>
              </a:rPr>
              <a:t>3D</a:t>
            </a:r>
            <a:r>
              <a:rPr kumimoji="0" lang="ja-JP" altLang="en-US" sz="2000" dirty="0">
                <a:latin typeface="Meiryo UI" panose="020B0604030504040204" pitchFamily="50" charset="-128"/>
                <a:ea typeface="Meiryo UI" panose="020B0604030504040204" pitchFamily="50" charset="-128"/>
                <a:cs typeface="Meiryo UI" panose="020B0604030504040204" pitchFamily="50" charset="-128"/>
              </a:rPr>
              <a:t>モデルや数値データと図面や写真等の紙データなど多様な情報の統合モデル</a:t>
            </a:r>
            <a:endParaRPr kumimoji="0" lang="en-US" altLang="ja-JP" sz="20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6" name="表 5"/>
          <p:cNvGraphicFramePr>
            <a:graphicFrameLocks noGrp="1"/>
          </p:cNvGraphicFramePr>
          <p:nvPr>
            <p:extLst>
              <p:ext uri="{D42A27DB-BD31-4B8C-83A1-F6EECF244321}">
                <p14:modId xmlns:p14="http://schemas.microsoft.com/office/powerpoint/2010/main" val="4109880573"/>
              </p:ext>
            </p:extLst>
          </p:nvPr>
        </p:nvGraphicFramePr>
        <p:xfrm>
          <a:off x="1681163" y="1973264"/>
          <a:ext cx="8850672" cy="4021361"/>
        </p:xfrm>
        <a:graphic>
          <a:graphicData uri="http://schemas.openxmlformats.org/drawingml/2006/table">
            <a:tbl>
              <a:tblPr firstRow="1" bandRow="1">
                <a:tableStyleId>{F5AB1C69-6EDB-4FF4-983F-18BD219EF322}</a:tableStyleId>
              </a:tblPr>
              <a:tblGrid>
                <a:gridCol w="2950224">
                  <a:extLst>
                    <a:ext uri="{9D8B030D-6E8A-4147-A177-3AD203B41FA5}">
                      <a16:colId xmlns:a16="http://schemas.microsoft.com/office/drawing/2014/main" val="20000"/>
                    </a:ext>
                  </a:extLst>
                </a:gridCol>
                <a:gridCol w="2950224">
                  <a:extLst>
                    <a:ext uri="{9D8B030D-6E8A-4147-A177-3AD203B41FA5}">
                      <a16:colId xmlns:a16="http://schemas.microsoft.com/office/drawing/2014/main" val="20001"/>
                    </a:ext>
                  </a:extLst>
                </a:gridCol>
                <a:gridCol w="2950224">
                  <a:extLst>
                    <a:ext uri="{9D8B030D-6E8A-4147-A177-3AD203B41FA5}">
                      <a16:colId xmlns:a16="http://schemas.microsoft.com/office/drawing/2014/main" val="20002"/>
                    </a:ext>
                  </a:extLst>
                </a:gridCol>
              </a:tblGrid>
              <a:tr h="291190">
                <a:tc>
                  <a:txBody>
                    <a:bodyPr/>
                    <a:lstStyle/>
                    <a:p>
                      <a:pPr algn="ctr"/>
                      <a:r>
                        <a:rPr kumimoji="1" lang="ja-JP" altLang="en-US" dirty="0">
                          <a:solidFill>
                            <a:schemeClr val="tx1"/>
                          </a:solidFill>
                        </a:rPr>
                        <a:t>パターンＡ</a:t>
                      </a:r>
                    </a:p>
                  </a:txBody>
                  <a:tcPr/>
                </a:tc>
                <a:tc>
                  <a:txBody>
                    <a:bodyPr/>
                    <a:lstStyle/>
                    <a:p>
                      <a:pPr algn="ctr"/>
                      <a:r>
                        <a:rPr kumimoji="1" lang="ja-JP" altLang="en-US" dirty="0">
                          <a:solidFill>
                            <a:schemeClr val="tx1"/>
                          </a:solidFill>
                        </a:rPr>
                        <a:t>パターンＢ</a:t>
                      </a:r>
                    </a:p>
                  </a:txBody>
                  <a:tcPr/>
                </a:tc>
                <a:tc>
                  <a:txBody>
                    <a:bodyPr/>
                    <a:lstStyle/>
                    <a:p>
                      <a:pPr algn="ctr"/>
                      <a:r>
                        <a:rPr kumimoji="1" lang="ja-JP" altLang="en-US" dirty="0">
                          <a:solidFill>
                            <a:schemeClr val="tx1"/>
                          </a:solidFill>
                        </a:rPr>
                        <a:t>パターンＣ</a:t>
                      </a:r>
                    </a:p>
                  </a:txBody>
                  <a:tcPr/>
                </a:tc>
                <a:extLst>
                  <a:ext uri="{0D108BD9-81ED-4DB2-BD59-A6C34878D82A}">
                    <a16:rowId xmlns:a16="http://schemas.microsoft.com/office/drawing/2014/main" val="10000"/>
                  </a:ext>
                </a:extLst>
              </a:tr>
              <a:tr h="808012">
                <a:tc>
                  <a:txBody>
                    <a:bodyPr/>
                    <a:lstStyle/>
                    <a:p>
                      <a:pPr algn="ctr"/>
                      <a:r>
                        <a:rPr kumimoji="1" lang="en-US" altLang="ja-JP" b="1" dirty="0"/>
                        <a:t>CIM</a:t>
                      </a:r>
                      <a:r>
                        <a:rPr kumimoji="1" lang="ja-JP" altLang="en-US" b="1" dirty="0"/>
                        <a:t>モデル上で現状や</a:t>
                      </a:r>
                      <a:endParaRPr kumimoji="1" lang="en-US" altLang="ja-JP" b="1" dirty="0"/>
                    </a:p>
                    <a:p>
                      <a:pPr algn="ctr"/>
                      <a:r>
                        <a:rPr kumimoji="1" lang="ja-JP" altLang="en-US" b="1" dirty="0"/>
                        <a:t>情報の変化、不整合を確認</a:t>
                      </a:r>
                    </a:p>
                  </a:txBody>
                  <a:tcPr anchor="ctr"/>
                </a:tc>
                <a:tc>
                  <a:txBody>
                    <a:bodyPr/>
                    <a:lstStyle/>
                    <a:p>
                      <a:pPr algn="ctr"/>
                      <a:r>
                        <a:rPr kumimoji="1" lang="en-US" altLang="ja-JP" b="1" dirty="0"/>
                        <a:t>CIM</a:t>
                      </a:r>
                      <a:r>
                        <a:rPr kumimoji="1" lang="ja-JP" altLang="en-US" b="1" dirty="0"/>
                        <a:t>モデルに属性</a:t>
                      </a:r>
                      <a:r>
                        <a:rPr kumimoji="1" lang="ja-JP" altLang="en-US" b="1" dirty="0" smtClean="0"/>
                        <a:t>情報等と</a:t>
                      </a:r>
                      <a:r>
                        <a:rPr kumimoji="1" lang="ja-JP" altLang="en-US" b="1" dirty="0"/>
                        <a:t>して情報を登録し確認</a:t>
                      </a:r>
                    </a:p>
                  </a:txBody>
                  <a:tcPr anchor="ctr"/>
                </a:tc>
                <a:tc>
                  <a:txBody>
                    <a:bodyPr/>
                    <a:lstStyle/>
                    <a:p>
                      <a:pPr algn="ctr"/>
                      <a:r>
                        <a:rPr kumimoji="1" lang="ja-JP" altLang="en-US" b="1" dirty="0"/>
                        <a:t>他システムの情報と</a:t>
                      </a:r>
                      <a:endParaRPr kumimoji="1" lang="en-US" altLang="ja-JP" b="1" dirty="0"/>
                    </a:p>
                    <a:p>
                      <a:pPr algn="ctr"/>
                      <a:r>
                        <a:rPr kumimoji="1" lang="ja-JP" altLang="en-US" b="1" dirty="0"/>
                        <a:t>リンクを張り、</a:t>
                      </a:r>
                      <a:r>
                        <a:rPr kumimoji="1" lang="en-US" altLang="ja-JP" b="1" dirty="0"/>
                        <a:t>CIM</a:t>
                      </a:r>
                      <a:r>
                        <a:rPr kumimoji="1" lang="ja-JP" altLang="en-US" b="1" dirty="0"/>
                        <a:t>モデル上に表示し確認</a:t>
                      </a:r>
                    </a:p>
                  </a:txBody>
                  <a:tcPr anchor="ctr"/>
                </a:tc>
                <a:extLst>
                  <a:ext uri="{0D108BD9-81ED-4DB2-BD59-A6C34878D82A}">
                    <a16:rowId xmlns:a16="http://schemas.microsoft.com/office/drawing/2014/main" val="10001"/>
                  </a:ext>
                </a:extLst>
              </a:tr>
              <a:tr h="2741201">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extLst>
                  <a:ext uri="{0D108BD9-81ED-4DB2-BD59-A6C34878D82A}">
                    <a16:rowId xmlns:a16="http://schemas.microsoft.com/office/drawing/2014/main" val="10002"/>
                  </a:ext>
                </a:extLst>
              </a:tr>
            </a:tbl>
          </a:graphicData>
        </a:graphic>
      </p:graphicFrame>
      <p:pic>
        <p:nvPicPr>
          <p:cNvPr id="39961" name="Picture 2" descr="パターンA"/>
          <p:cNvPicPr>
            <a:picLocks noChangeAspect="1" noChangeArrowheads="1"/>
          </p:cNvPicPr>
          <p:nvPr/>
        </p:nvPicPr>
        <p:blipFill>
          <a:blip r:embed="rId3"/>
          <a:srcRect l="2995" r="4453"/>
          <a:stretch>
            <a:fillRect/>
          </a:stretch>
        </p:blipFill>
        <p:spPr bwMode="auto">
          <a:xfrm>
            <a:off x="1727200" y="3462338"/>
            <a:ext cx="2832100" cy="2297112"/>
          </a:xfrm>
          <a:prstGeom prst="rect">
            <a:avLst/>
          </a:prstGeom>
          <a:noFill/>
          <a:ln w="9525">
            <a:noFill/>
            <a:miter lim="800000"/>
            <a:headEnd/>
            <a:tailEnd/>
          </a:ln>
        </p:spPr>
      </p:pic>
      <p:pic>
        <p:nvPicPr>
          <p:cNvPr id="39962" name="Picture 2"/>
          <p:cNvPicPr>
            <a:picLocks noChangeAspect="1" noChangeArrowheads="1"/>
          </p:cNvPicPr>
          <p:nvPr/>
        </p:nvPicPr>
        <p:blipFill>
          <a:blip r:embed="rId4"/>
          <a:srcRect r="7014"/>
          <a:stretch>
            <a:fillRect/>
          </a:stretch>
        </p:blipFill>
        <p:spPr bwMode="auto">
          <a:xfrm>
            <a:off x="4673600" y="3463926"/>
            <a:ext cx="2844800" cy="2295525"/>
          </a:xfrm>
          <a:prstGeom prst="rect">
            <a:avLst/>
          </a:prstGeom>
          <a:noFill/>
          <a:ln w="9525">
            <a:noFill/>
            <a:miter lim="800000"/>
            <a:headEnd/>
            <a:tailEnd/>
          </a:ln>
        </p:spPr>
      </p:pic>
      <p:pic>
        <p:nvPicPr>
          <p:cNvPr id="39963" name="Picture 4"/>
          <p:cNvPicPr>
            <a:picLocks noChangeAspect="1" noChangeArrowheads="1"/>
          </p:cNvPicPr>
          <p:nvPr/>
        </p:nvPicPr>
        <p:blipFill>
          <a:blip r:embed="rId5"/>
          <a:srcRect l="5650"/>
          <a:stretch>
            <a:fillRect/>
          </a:stretch>
        </p:blipFill>
        <p:spPr bwMode="auto">
          <a:xfrm>
            <a:off x="7645401" y="3441700"/>
            <a:ext cx="2887663" cy="2317750"/>
          </a:xfrm>
          <a:prstGeom prst="rect">
            <a:avLst/>
          </a:prstGeom>
          <a:noFill/>
          <a:ln w="9525">
            <a:noFill/>
            <a:miter lim="800000"/>
            <a:headEnd/>
            <a:tailEnd/>
          </a:ln>
        </p:spPr>
      </p:pic>
      <p:pic>
        <p:nvPicPr>
          <p:cNvPr id="11" name="図 10" descr="img_h1">
            <a:extLst>
              <a:ext uri="{FF2B5EF4-FFF2-40B4-BE49-F238E27FC236}">
                <a16:creationId xmlns:a16="http://schemas.microsoft.com/office/drawing/2014/main" id="{BE10E41E-CECA-46DB-96D0-B563C1422ACE}"/>
              </a:ext>
            </a:extLst>
          </p:cNvPr>
          <p:cNvPicPr/>
          <p:nvPr/>
        </p:nvPicPr>
        <p:blipFill>
          <a:blip r:embed="rId6" cstate="print"/>
          <a:srcRect/>
          <a:stretch>
            <a:fillRect/>
          </a:stretch>
        </p:blipFill>
        <p:spPr bwMode="auto">
          <a:xfrm>
            <a:off x="10074231" y="85313"/>
            <a:ext cx="1856616" cy="236343"/>
          </a:xfrm>
          <a:prstGeom prst="rect">
            <a:avLst/>
          </a:prstGeom>
          <a:noFill/>
          <a:ln w="9525">
            <a:noFill/>
            <a:miter lim="800000"/>
            <a:headEnd/>
            <a:tailEnd/>
          </a:ln>
        </p:spPr>
      </p:pic>
    </p:spTree>
    <p:extLst>
      <p:ext uri="{BB962C8B-B14F-4D97-AF65-F5344CB8AC3E}">
        <p14:creationId xmlns:p14="http://schemas.microsoft.com/office/powerpoint/2010/main" val="18310084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F2DAAB16-FD31-4CE7-87BF-1EBE3AF46EC0}"/>
              </a:ext>
            </a:extLst>
          </p:cNvPr>
          <p:cNvSpPr/>
          <p:nvPr/>
        </p:nvSpPr>
        <p:spPr>
          <a:xfrm>
            <a:off x="311864" y="3440855"/>
            <a:ext cx="3139248" cy="5175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ja-JP" altLang="en-US" dirty="0">
                <a:solidFill>
                  <a:srgbClr val="0000FF"/>
                </a:solidFill>
              </a:rPr>
              <a:t>洪水吐き、放流施設、取水設備、</a:t>
            </a:r>
            <a:endParaRPr lang="en-US" altLang="ja-JP" dirty="0">
              <a:solidFill>
                <a:srgbClr val="0000FF"/>
              </a:solidFill>
            </a:endParaRPr>
          </a:p>
          <a:p>
            <a:r>
              <a:rPr lang="ja-JP" altLang="en-US" dirty="0">
                <a:solidFill>
                  <a:srgbClr val="0000FF"/>
                </a:solidFill>
              </a:rPr>
              <a:t>排水設備、受変電設備等</a:t>
            </a:r>
          </a:p>
        </p:txBody>
      </p:sp>
      <p:sp>
        <p:nvSpPr>
          <p:cNvPr id="5" name="正方形/長方形 4">
            <a:extLst>
              <a:ext uri="{FF2B5EF4-FFF2-40B4-BE49-F238E27FC236}">
                <a16:creationId xmlns:a16="http://schemas.microsoft.com/office/drawing/2014/main" id="{4AB338D8-5B97-43D0-BF0E-65AB5EBA84AA}"/>
              </a:ext>
            </a:extLst>
          </p:cNvPr>
          <p:cNvSpPr/>
          <p:nvPr/>
        </p:nvSpPr>
        <p:spPr>
          <a:xfrm>
            <a:off x="4507542" y="5904565"/>
            <a:ext cx="2553691" cy="3574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ja-JP" altLang="en-US" dirty="0">
                <a:solidFill>
                  <a:srgbClr val="0000FF"/>
                </a:solidFill>
              </a:rPr>
              <a:t>工事区域内の公共補償と水特事業の合併施工道路</a:t>
            </a:r>
          </a:p>
        </p:txBody>
      </p:sp>
      <p:sp>
        <p:nvSpPr>
          <p:cNvPr id="6" name="正方形/長方形 5">
            <a:extLst>
              <a:ext uri="{FF2B5EF4-FFF2-40B4-BE49-F238E27FC236}">
                <a16:creationId xmlns:a16="http://schemas.microsoft.com/office/drawing/2014/main" id="{DE92FA69-D6FC-4BA0-9131-AC7E5E81528B}"/>
              </a:ext>
            </a:extLst>
          </p:cNvPr>
          <p:cNvSpPr/>
          <p:nvPr/>
        </p:nvSpPr>
        <p:spPr>
          <a:xfrm>
            <a:off x="8107358" y="2696186"/>
            <a:ext cx="2352334" cy="3574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r>
              <a:rPr lang="ja-JP" altLang="en-US" dirty="0">
                <a:solidFill>
                  <a:srgbClr val="0000FF"/>
                </a:solidFill>
              </a:rPr>
              <a:t>流域全体の地形データ、</a:t>
            </a:r>
            <a:endParaRPr lang="en-US" altLang="ja-JP" dirty="0">
              <a:solidFill>
                <a:srgbClr val="0000FF"/>
              </a:solidFill>
            </a:endParaRPr>
          </a:p>
          <a:p>
            <a:endParaRPr lang="ja-JP" altLang="en-US" dirty="0">
              <a:solidFill>
                <a:srgbClr val="0000FF"/>
              </a:solidFill>
            </a:endParaRPr>
          </a:p>
        </p:txBody>
      </p:sp>
      <p:sp>
        <p:nvSpPr>
          <p:cNvPr id="7" name="テキスト ボックス 6"/>
          <p:cNvSpPr txBox="1"/>
          <p:nvPr/>
        </p:nvSpPr>
        <p:spPr>
          <a:xfrm>
            <a:off x="7992860" y="1646880"/>
            <a:ext cx="2630404" cy="892552"/>
          </a:xfrm>
          <a:prstGeom prst="rect">
            <a:avLst/>
          </a:prstGeom>
          <a:noFill/>
        </p:spPr>
        <p:txBody>
          <a:bodyPr wrap="square" rtlCol="0">
            <a:spAutoFit/>
          </a:bodyPr>
          <a:lstStyle/>
          <a:p>
            <a:r>
              <a:rPr lang="ja-JP" altLang="en-US" sz="2800" b="1" dirty="0">
                <a:solidFill>
                  <a:srgbClr val="FF0000"/>
                </a:solidFill>
              </a:rPr>
              <a:t>基盤モデル</a:t>
            </a:r>
            <a:endParaRPr lang="en-US" altLang="ja-JP" sz="2800" b="1" dirty="0">
              <a:solidFill>
                <a:srgbClr val="FF0000"/>
              </a:solidFill>
            </a:endParaRPr>
          </a:p>
          <a:p>
            <a:r>
              <a:rPr lang="ja-JP" altLang="en-US" sz="2400" b="1" dirty="0"/>
              <a:t>（広域地形モデル）</a:t>
            </a:r>
          </a:p>
        </p:txBody>
      </p:sp>
      <p:sp>
        <p:nvSpPr>
          <p:cNvPr id="8" name="テキスト ボックス 7"/>
          <p:cNvSpPr txBox="1"/>
          <p:nvPr/>
        </p:nvSpPr>
        <p:spPr>
          <a:xfrm>
            <a:off x="581553" y="3026327"/>
            <a:ext cx="2718442" cy="461665"/>
          </a:xfrm>
          <a:prstGeom prst="rect">
            <a:avLst/>
          </a:prstGeom>
          <a:noFill/>
        </p:spPr>
        <p:txBody>
          <a:bodyPr wrap="square" rtlCol="0">
            <a:spAutoFit/>
          </a:bodyPr>
          <a:lstStyle/>
          <a:p>
            <a:r>
              <a:rPr lang="ja-JP" altLang="en-US" sz="2400" dirty="0"/>
              <a:t>ダム本体モデル</a:t>
            </a:r>
            <a:endParaRPr lang="ja-JP" altLang="en-US" sz="1200" dirty="0"/>
          </a:p>
        </p:txBody>
      </p:sp>
      <p:sp>
        <p:nvSpPr>
          <p:cNvPr id="9" name="テキスト ボックス 8"/>
          <p:cNvSpPr txBox="1"/>
          <p:nvPr/>
        </p:nvSpPr>
        <p:spPr>
          <a:xfrm>
            <a:off x="4519097" y="5365967"/>
            <a:ext cx="2661184" cy="461665"/>
          </a:xfrm>
          <a:prstGeom prst="rect">
            <a:avLst/>
          </a:prstGeom>
          <a:noFill/>
        </p:spPr>
        <p:txBody>
          <a:bodyPr wrap="square" rtlCol="0">
            <a:spAutoFit/>
          </a:bodyPr>
          <a:lstStyle/>
          <a:p>
            <a:r>
              <a:rPr lang="ja-JP" altLang="en-US" sz="2400" dirty="0"/>
              <a:t>付替え道路モデル</a:t>
            </a:r>
          </a:p>
        </p:txBody>
      </p:sp>
      <p:sp>
        <p:nvSpPr>
          <p:cNvPr id="10" name="テキスト ボックス 9"/>
          <p:cNvSpPr txBox="1"/>
          <p:nvPr/>
        </p:nvSpPr>
        <p:spPr>
          <a:xfrm>
            <a:off x="733031" y="5519091"/>
            <a:ext cx="2221131" cy="461665"/>
          </a:xfrm>
          <a:prstGeom prst="rect">
            <a:avLst/>
          </a:prstGeom>
          <a:noFill/>
        </p:spPr>
        <p:txBody>
          <a:bodyPr wrap="square" rtlCol="0">
            <a:spAutoFit/>
          </a:bodyPr>
          <a:lstStyle/>
          <a:p>
            <a:r>
              <a:rPr lang="ja-JP" altLang="en-US" sz="2400" dirty="0"/>
              <a:t>原石山モデル</a:t>
            </a:r>
          </a:p>
        </p:txBody>
      </p:sp>
      <p:sp>
        <p:nvSpPr>
          <p:cNvPr id="11" name="正方形/長方形 10">
            <a:extLst>
              <a:ext uri="{FF2B5EF4-FFF2-40B4-BE49-F238E27FC236}">
                <a16:creationId xmlns:a16="http://schemas.microsoft.com/office/drawing/2014/main" id="{F2DAAB16-FD31-4CE7-87BF-1EBE3AF46EC0}"/>
              </a:ext>
            </a:extLst>
          </p:cNvPr>
          <p:cNvSpPr/>
          <p:nvPr/>
        </p:nvSpPr>
        <p:spPr>
          <a:xfrm>
            <a:off x="1011755" y="5904565"/>
            <a:ext cx="2305479" cy="5175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ja-JP" altLang="en-US" dirty="0">
                <a:solidFill>
                  <a:srgbClr val="0000FF"/>
                </a:solidFill>
              </a:rPr>
              <a:t>原石山、土捨場</a:t>
            </a:r>
          </a:p>
        </p:txBody>
      </p:sp>
      <p:sp>
        <p:nvSpPr>
          <p:cNvPr id="12" name="テキスト ボックス 11"/>
          <p:cNvSpPr txBox="1"/>
          <p:nvPr/>
        </p:nvSpPr>
        <p:spPr>
          <a:xfrm>
            <a:off x="7835844" y="5450528"/>
            <a:ext cx="2672921" cy="738664"/>
          </a:xfrm>
          <a:prstGeom prst="rect">
            <a:avLst/>
          </a:prstGeom>
          <a:noFill/>
        </p:spPr>
        <p:txBody>
          <a:bodyPr wrap="square" rtlCol="0">
            <a:spAutoFit/>
          </a:bodyPr>
          <a:lstStyle/>
          <a:p>
            <a:r>
              <a:rPr lang="ja-JP" altLang="en-US" sz="2400" dirty="0"/>
              <a:t>　地すべりモデル</a:t>
            </a:r>
            <a:endParaRPr lang="en-US" altLang="ja-JP" sz="2400" dirty="0"/>
          </a:p>
          <a:p>
            <a:r>
              <a:rPr lang="ja-JP" altLang="en-US" dirty="0">
                <a:solidFill>
                  <a:srgbClr val="0000FF"/>
                </a:solidFill>
              </a:rPr>
              <a:t>地滑想定区域、対策個所</a:t>
            </a:r>
            <a:endParaRPr lang="en-US" altLang="ja-JP" dirty="0">
              <a:solidFill>
                <a:srgbClr val="0000FF"/>
              </a:solidFill>
            </a:endParaRPr>
          </a:p>
        </p:txBody>
      </p:sp>
      <p:sp>
        <p:nvSpPr>
          <p:cNvPr id="13" name="テキスト ボックス 12"/>
          <p:cNvSpPr txBox="1"/>
          <p:nvPr/>
        </p:nvSpPr>
        <p:spPr>
          <a:xfrm>
            <a:off x="4927161" y="3294708"/>
            <a:ext cx="1044678" cy="430887"/>
          </a:xfrm>
          <a:prstGeom prst="rect">
            <a:avLst/>
          </a:prstGeom>
          <a:solidFill>
            <a:schemeClr val="bg1"/>
          </a:solidFill>
          <a:ln>
            <a:solidFill>
              <a:schemeClr val="tx1"/>
            </a:solidFill>
          </a:ln>
        </p:spPr>
        <p:txBody>
          <a:bodyPr wrap="square" tIns="0" bIns="0" rtlCol="0" anchor="ctr" anchorCtr="0">
            <a:spAutoFit/>
          </a:bodyPr>
          <a:lstStyle/>
          <a:p>
            <a:pPr algn="ctr"/>
            <a:r>
              <a:rPr lang="ja-JP" altLang="en-US" sz="1400" b="1" dirty="0"/>
              <a:t>原石山</a:t>
            </a:r>
            <a:endParaRPr lang="en-US" altLang="ja-JP" sz="1400" b="1" dirty="0"/>
          </a:p>
          <a:p>
            <a:pPr algn="ctr"/>
            <a:r>
              <a:rPr lang="ja-JP" altLang="en-US" sz="1400" b="1" dirty="0"/>
              <a:t>モデル</a:t>
            </a:r>
          </a:p>
        </p:txBody>
      </p:sp>
      <p:cxnSp>
        <p:nvCxnSpPr>
          <p:cNvPr id="14" name="直線矢印コネクタ 13"/>
          <p:cNvCxnSpPr/>
          <p:nvPr/>
        </p:nvCxnSpPr>
        <p:spPr>
          <a:xfrm flipH="1">
            <a:off x="2677765" y="3752598"/>
            <a:ext cx="2820570" cy="119658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線矢印コネクタ 14"/>
          <p:cNvCxnSpPr/>
          <p:nvPr/>
        </p:nvCxnSpPr>
        <p:spPr>
          <a:xfrm>
            <a:off x="7423074" y="3397935"/>
            <a:ext cx="684284" cy="87228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線矢印コネクタ 15"/>
          <p:cNvCxnSpPr>
            <a:stCxn id="18" idx="2"/>
          </p:cNvCxnSpPr>
          <p:nvPr/>
        </p:nvCxnSpPr>
        <p:spPr>
          <a:xfrm>
            <a:off x="6499907" y="3725595"/>
            <a:ext cx="0" cy="62529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テキスト ボックス 16"/>
          <p:cNvSpPr txBox="1"/>
          <p:nvPr/>
        </p:nvSpPr>
        <p:spPr>
          <a:xfrm>
            <a:off x="3891721" y="3294708"/>
            <a:ext cx="1039717" cy="430887"/>
          </a:xfrm>
          <a:prstGeom prst="rect">
            <a:avLst/>
          </a:prstGeom>
          <a:solidFill>
            <a:schemeClr val="bg1"/>
          </a:solidFill>
          <a:ln>
            <a:solidFill>
              <a:schemeClr val="tx1"/>
            </a:solidFill>
          </a:ln>
        </p:spPr>
        <p:txBody>
          <a:bodyPr wrap="square" tIns="0" bIns="0" rtlCol="0" anchor="ctr" anchorCtr="0">
            <a:spAutoFit/>
          </a:bodyPr>
          <a:lstStyle/>
          <a:p>
            <a:pPr algn="ctr"/>
            <a:r>
              <a:rPr lang="ja-JP" altLang="en-US" sz="1400" b="1" dirty="0"/>
              <a:t>ダム本体</a:t>
            </a:r>
            <a:endParaRPr lang="en-US" altLang="ja-JP" sz="1400" b="1" dirty="0"/>
          </a:p>
          <a:p>
            <a:pPr algn="ctr"/>
            <a:r>
              <a:rPr lang="ja-JP" altLang="en-US" sz="1400" b="1" dirty="0"/>
              <a:t>モデル</a:t>
            </a:r>
          </a:p>
        </p:txBody>
      </p:sp>
      <p:sp>
        <p:nvSpPr>
          <p:cNvPr id="18" name="テキスト ボックス 17"/>
          <p:cNvSpPr txBox="1"/>
          <p:nvPr/>
        </p:nvSpPr>
        <p:spPr>
          <a:xfrm>
            <a:off x="5977568" y="3294708"/>
            <a:ext cx="1044678" cy="430887"/>
          </a:xfrm>
          <a:prstGeom prst="rect">
            <a:avLst/>
          </a:prstGeom>
          <a:solidFill>
            <a:schemeClr val="bg1"/>
          </a:solidFill>
          <a:ln>
            <a:solidFill>
              <a:schemeClr val="tx1"/>
            </a:solidFill>
          </a:ln>
        </p:spPr>
        <p:txBody>
          <a:bodyPr wrap="square" tIns="0" bIns="0" rtlCol="0" anchor="ctr" anchorCtr="0">
            <a:spAutoFit/>
          </a:bodyPr>
          <a:lstStyle/>
          <a:p>
            <a:pPr algn="ctr"/>
            <a:r>
              <a:rPr lang="ja-JP" altLang="en-US" sz="1400" b="1" dirty="0"/>
              <a:t>付替え道路モデル</a:t>
            </a:r>
          </a:p>
        </p:txBody>
      </p:sp>
      <p:sp>
        <p:nvSpPr>
          <p:cNvPr id="19" name="テキスト ボックス 18"/>
          <p:cNvSpPr txBox="1"/>
          <p:nvPr/>
        </p:nvSpPr>
        <p:spPr>
          <a:xfrm>
            <a:off x="7022019" y="3294708"/>
            <a:ext cx="1032019" cy="430887"/>
          </a:xfrm>
          <a:prstGeom prst="rect">
            <a:avLst/>
          </a:prstGeom>
          <a:solidFill>
            <a:schemeClr val="bg1"/>
          </a:solidFill>
          <a:ln>
            <a:solidFill>
              <a:schemeClr val="tx1"/>
            </a:solidFill>
          </a:ln>
        </p:spPr>
        <p:txBody>
          <a:bodyPr wrap="square" tIns="0" bIns="0" rtlCol="0" anchor="ctr" anchorCtr="0">
            <a:spAutoFit/>
          </a:bodyPr>
          <a:lstStyle/>
          <a:p>
            <a:pPr algn="ctr"/>
            <a:r>
              <a:rPr lang="ja-JP" altLang="en-US" sz="1400" b="1" dirty="0"/>
              <a:t>地すべり</a:t>
            </a:r>
            <a:endParaRPr lang="en-US" altLang="ja-JP" sz="1400" b="1" dirty="0"/>
          </a:p>
          <a:p>
            <a:pPr algn="ctr"/>
            <a:r>
              <a:rPr lang="ja-JP" altLang="en-US" sz="1400" b="1" dirty="0"/>
              <a:t>モデル</a:t>
            </a:r>
          </a:p>
        </p:txBody>
      </p:sp>
      <p:pic>
        <p:nvPicPr>
          <p:cNvPr id="20" name="図 19"/>
          <p:cNvPicPr>
            <a:picLocks noChangeAspect="1"/>
          </p:cNvPicPr>
          <p:nvPr/>
        </p:nvPicPr>
        <p:blipFill rotWithShape="1">
          <a:blip r:embed="rId3"/>
          <a:srcRect t="3617" b="3070"/>
          <a:stretch/>
        </p:blipFill>
        <p:spPr>
          <a:xfrm>
            <a:off x="3905657" y="1192671"/>
            <a:ext cx="4148381" cy="2102037"/>
          </a:xfrm>
          <a:prstGeom prst="rect">
            <a:avLst/>
          </a:prstGeom>
        </p:spPr>
      </p:pic>
      <p:cxnSp>
        <p:nvCxnSpPr>
          <p:cNvPr id="21" name="直線矢印コネクタ 20"/>
          <p:cNvCxnSpPr>
            <a:stCxn id="17" idx="1"/>
            <a:endCxn id="22" idx="3"/>
          </p:cNvCxnSpPr>
          <p:nvPr/>
        </p:nvCxnSpPr>
        <p:spPr>
          <a:xfrm flipH="1" flipV="1">
            <a:off x="2661671" y="2385909"/>
            <a:ext cx="1230050" cy="112424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2" name="図 2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5824" y="1707682"/>
            <a:ext cx="2085847" cy="1356454"/>
          </a:xfrm>
          <a:prstGeom prst="rect">
            <a:avLst/>
          </a:prstGeom>
          <a:noFill/>
          <a:extLst>
            <a:ext uri="{909E8E84-426E-40DD-AFC4-6F175D3DCCD1}">
              <a14:hiddenFill xmlns:a14="http://schemas.microsoft.com/office/drawing/2010/main">
                <a:solidFill>
                  <a:srgbClr val="FFFFFF"/>
                </a:solidFill>
              </a14:hiddenFill>
            </a:ext>
          </a:extLst>
        </p:spPr>
      </p:pic>
      <p:pic>
        <p:nvPicPr>
          <p:cNvPr id="23" name="図 22" descr="C:\Users\yamamoto.y\Desktop\2019-03-27 10-50-37.png"/>
          <p:cNvPicPr/>
          <p:nvPr/>
        </p:nvPicPr>
        <p:blipFill>
          <a:blip r:embed="rId5" cstate="print">
            <a:extLst>
              <a:ext uri="{28A0092B-C50C-407E-A947-70E740481C1C}">
                <a14:useLocalDpi xmlns:a14="http://schemas.microsoft.com/office/drawing/2010/main"/>
              </a:ext>
            </a:extLst>
          </a:blip>
          <a:srcRect/>
          <a:stretch>
            <a:fillRect/>
          </a:stretch>
        </p:blipFill>
        <p:spPr bwMode="auto">
          <a:xfrm>
            <a:off x="620511" y="4100800"/>
            <a:ext cx="2041160" cy="1411673"/>
          </a:xfrm>
          <a:prstGeom prst="rect">
            <a:avLst/>
          </a:prstGeom>
          <a:noFill/>
          <a:ln>
            <a:noFill/>
          </a:ln>
        </p:spPr>
      </p:pic>
      <p:pic>
        <p:nvPicPr>
          <p:cNvPr id="24" name="図 23"/>
          <p:cNvPicPr/>
          <p:nvPr/>
        </p:nvPicPr>
        <p:blipFill rotWithShape="1">
          <a:blip r:embed="rId6"/>
          <a:srcRect l="12319" r="5797"/>
          <a:stretch/>
        </p:blipFill>
        <p:spPr>
          <a:xfrm>
            <a:off x="8142972" y="4057985"/>
            <a:ext cx="2058667" cy="1375407"/>
          </a:xfrm>
          <a:prstGeom prst="rect">
            <a:avLst/>
          </a:prstGeom>
          <a:ln>
            <a:solidFill>
              <a:schemeClr val="tx1">
                <a:lumMod val="50000"/>
                <a:lumOff val="50000"/>
              </a:schemeClr>
            </a:solidFill>
          </a:ln>
        </p:spPr>
      </p:pic>
      <p:pic>
        <p:nvPicPr>
          <p:cNvPr id="25" name="図 24"/>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4758"/>
          <a:stretch/>
        </p:blipFill>
        <p:spPr bwMode="auto">
          <a:xfrm>
            <a:off x="4537041" y="4359925"/>
            <a:ext cx="2599866" cy="1006042"/>
          </a:xfrm>
          <a:prstGeom prst="rect">
            <a:avLst/>
          </a:prstGeom>
          <a:noFill/>
          <a:extLst>
            <a:ext uri="{909E8E84-426E-40DD-AFC4-6F175D3DCCD1}">
              <a14:hiddenFill xmlns:a14="http://schemas.microsoft.com/office/drawing/2010/main">
                <a:solidFill>
                  <a:srgbClr val="FFFFFF"/>
                </a:solidFill>
              </a14:hiddenFill>
            </a:ext>
          </a:extLst>
        </p:spPr>
      </p:pic>
      <p:sp>
        <p:nvSpPr>
          <p:cNvPr id="26" name="テキスト ボックス 25"/>
          <p:cNvSpPr txBox="1"/>
          <p:nvPr/>
        </p:nvSpPr>
        <p:spPr>
          <a:xfrm>
            <a:off x="163607" y="107967"/>
            <a:ext cx="4373434" cy="523220"/>
          </a:xfrm>
          <a:prstGeom prst="rect">
            <a:avLst/>
          </a:prstGeom>
          <a:noFill/>
        </p:spPr>
        <p:txBody>
          <a:bodyPr wrap="square" rtlCol="0">
            <a:spAutoFit/>
          </a:bodyPr>
          <a:lstStyle/>
          <a:p>
            <a:pPr algn="ctr"/>
            <a:r>
              <a:rPr kumimoji="1" lang="ja-JP" altLang="en-US" sz="2800" b="1" dirty="0"/>
              <a:t>統合モデルの例（ダム）</a:t>
            </a:r>
          </a:p>
        </p:txBody>
      </p:sp>
      <p:sp>
        <p:nvSpPr>
          <p:cNvPr id="27" name="正方形/長方形 26"/>
          <p:cNvSpPr/>
          <p:nvPr/>
        </p:nvSpPr>
        <p:spPr>
          <a:xfrm>
            <a:off x="10693086" y="942549"/>
            <a:ext cx="1442510" cy="3018248"/>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属性</a:t>
            </a:r>
            <a:r>
              <a:rPr kumimoji="1" lang="ja-JP" altLang="en-US" b="1" dirty="0" smtClean="0">
                <a:solidFill>
                  <a:schemeClr val="tx1"/>
                </a:solidFill>
              </a:rPr>
              <a:t>情報等</a:t>
            </a:r>
            <a:endParaRPr kumimoji="1" lang="en-US" altLang="ja-JP" b="1" dirty="0">
              <a:solidFill>
                <a:schemeClr val="tx1"/>
              </a:solidFill>
            </a:endParaRPr>
          </a:p>
          <a:p>
            <a:pPr algn="ctr"/>
            <a:endParaRPr kumimoji="1" lang="en-US" altLang="ja-JP" dirty="0">
              <a:solidFill>
                <a:schemeClr val="tx1"/>
              </a:solidFill>
            </a:endParaRPr>
          </a:p>
          <a:p>
            <a:pPr algn="ctr"/>
            <a:r>
              <a:rPr kumimoji="1" lang="ja-JP" altLang="en-US" dirty="0">
                <a:solidFill>
                  <a:schemeClr val="tx1"/>
                </a:solidFill>
              </a:rPr>
              <a:t>履歴</a:t>
            </a:r>
            <a:endParaRPr kumimoji="1" lang="en-US" altLang="ja-JP" dirty="0">
              <a:solidFill>
                <a:schemeClr val="tx1"/>
              </a:solidFill>
            </a:endParaRPr>
          </a:p>
          <a:p>
            <a:pPr algn="ctr"/>
            <a:r>
              <a:rPr lang="ja-JP" altLang="en-US" dirty="0">
                <a:solidFill>
                  <a:schemeClr val="tx1"/>
                </a:solidFill>
              </a:rPr>
              <a:t>測量</a:t>
            </a:r>
            <a:endParaRPr lang="en-US" altLang="ja-JP" dirty="0">
              <a:solidFill>
                <a:schemeClr val="tx1"/>
              </a:solidFill>
            </a:endParaRPr>
          </a:p>
          <a:p>
            <a:pPr algn="ctr"/>
            <a:r>
              <a:rPr lang="ja-JP" altLang="en-US" dirty="0">
                <a:solidFill>
                  <a:schemeClr val="tx1"/>
                </a:solidFill>
              </a:rPr>
              <a:t>観測</a:t>
            </a:r>
            <a:endParaRPr lang="en-US" altLang="ja-JP" dirty="0">
              <a:solidFill>
                <a:schemeClr val="tx1"/>
              </a:solidFill>
            </a:endParaRPr>
          </a:p>
          <a:p>
            <a:pPr algn="ctr"/>
            <a:r>
              <a:rPr lang="ja-JP" altLang="en-US" dirty="0">
                <a:solidFill>
                  <a:schemeClr val="tx1"/>
                </a:solidFill>
              </a:rPr>
              <a:t>点検</a:t>
            </a:r>
            <a:endParaRPr lang="en-US" altLang="ja-JP" dirty="0">
              <a:solidFill>
                <a:schemeClr val="tx1"/>
              </a:solidFill>
            </a:endParaRPr>
          </a:p>
          <a:p>
            <a:pPr algn="ctr"/>
            <a:r>
              <a:rPr lang="ja-JP" altLang="en-US" dirty="0">
                <a:solidFill>
                  <a:schemeClr val="tx1"/>
                </a:solidFill>
              </a:rPr>
              <a:t>維持管理</a:t>
            </a:r>
            <a:endParaRPr lang="en-US" altLang="ja-JP" dirty="0">
              <a:solidFill>
                <a:schemeClr val="tx1"/>
              </a:solidFill>
            </a:endParaRPr>
          </a:p>
          <a:p>
            <a:pPr algn="ctr"/>
            <a:r>
              <a:rPr lang="ja-JP" altLang="en-US" dirty="0">
                <a:solidFill>
                  <a:schemeClr val="tx1"/>
                </a:solidFill>
              </a:rPr>
              <a:t>などのデータ</a:t>
            </a:r>
            <a:endParaRPr lang="en-US" altLang="ja-JP" dirty="0">
              <a:solidFill>
                <a:schemeClr val="tx1"/>
              </a:solidFill>
            </a:endParaRPr>
          </a:p>
          <a:p>
            <a:pPr algn="ctr"/>
            <a:endParaRPr lang="en-US" altLang="ja-JP" dirty="0">
              <a:solidFill>
                <a:schemeClr val="tx1"/>
              </a:solidFill>
            </a:endParaRPr>
          </a:p>
          <a:p>
            <a:pPr algn="ctr"/>
            <a:r>
              <a:rPr lang="ja-JP" altLang="en-US" b="1" dirty="0">
                <a:solidFill>
                  <a:schemeClr val="tx1"/>
                </a:solidFill>
              </a:rPr>
              <a:t>集約化</a:t>
            </a:r>
            <a:endParaRPr kumimoji="1" lang="ja-JP" altLang="en-US" b="1" dirty="0">
              <a:solidFill>
                <a:schemeClr val="tx1"/>
              </a:solidFill>
            </a:endParaRPr>
          </a:p>
        </p:txBody>
      </p:sp>
      <p:sp>
        <p:nvSpPr>
          <p:cNvPr id="28" name="正方形/長方形 27"/>
          <p:cNvSpPr/>
          <p:nvPr/>
        </p:nvSpPr>
        <p:spPr>
          <a:xfrm>
            <a:off x="10685302" y="4106064"/>
            <a:ext cx="1442510" cy="2554339"/>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tx1"/>
                </a:solidFill>
              </a:rPr>
              <a:t>外部情報</a:t>
            </a:r>
            <a:endParaRPr lang="en-US" altLang="ja-JP" b="1" dirty="0">
              <a:solidFill>
                <a:schemeClr val="tx1"/>
              </a:solidFill>
            </a:endParaRPr>
          </a:p>
          <a:p>
            <a:pPr algn="ctr"/>
            <a:endParaRPr lang="en-US" altLang="ja-JP" dirty="0">
              <a:solidFill>
                <a:schemeClr val="tx1"/>
              </a:solidFill>
            </a:endParaRPr>
          </a:p>
          <a:p>
            <a:pPr algn="ctr"/>
            <a:r>
              <a:rPr lang="ja-JP" altLang="en-US" dirty="0">
                <a:solidFill>
                  <a:schemeClr val="tx1"/>
                </a:solidFill>
              </a:rPr>
              <a:t>他システム</a:t>
            </a:r>
            <a:endParaRPr lang="en-US" altLang="ja-JP" dirty="0">
              <a:solidFill>
                <a:schemeClr val="tx1"/>
              </a:solidFill>
            </a:endParaRPr>
          </a:p>
          <a:p>
            <a:pPr algn="ctr"/>
            <a:r>
              <a:rPr lang="ja-JP" altLang="en-US" dirty="0">
                <a:solidFill>
                  <a:schemeClr val="tx1"/>
                </a:solidFill>
              </a:rPr>
              <a:t>データベースなどのモデル、データ</a:t>
            </a:r>
            <a:endParaRPr lang="en-US" altLang="ja-JP" dirty="0">
              <a:solidFill>
                <a:schemeClr val="tx1"/>
              </a:solidFill>
            </a:endParaRPr>
          </a:p>
          <a:p>
            <a:pPr algn="ctr"/>
            <a:endParaRPr lang="en-US" altLang="ja-JP" b="1" dirty="0">
              <a:solidFill>
                <a:schemeClr val="tx1"/>
              </a:solidFill>
            </a:endParaRPr>
          </a:p>
          <a:p>
            <a:pPr algn="ctr"/>
            <a:r>
              <a:rPr lang="ja-JP" altLang="en-US" b="1" dirty="0">
                <a:solidFill>
                  <a:schemeClr val="tx1"/>
                </a:solidFill>
              </a:rPr>
              <a:t>連携</a:t>
            </a:r>
            <a:endParaRPr kumimoji="1" lang="en-US" altLang="ja-JP" b="1" dirty="0">
              <a:solidFill>
                <a:schemeClr val="tx1"/>
              </a:solidFill>
            </a:endParaRPr>
          </a:p>
        </p:txBody>
      </p:sp>
      <p:pic>
        <p:nvPicPr>
          <p:cNvPr id="29" name="図 28" descr="img_h1">
            <a:extLst>
              <a:ext uri="{FF2B5EF4-FFF2-40B4-BE49-F238E27FC236}">
                <a16:creationId xmlns:a16="http://schemas.microsoft.com/office/drawing/2014/main" id="{BE10E41E-CECA-46DB-96D0-B563C1422ACE}"/>
              </a:ext>
            </a:extLst>
          </p:cNvPr>
          <p:cNvPicPr/>
          <p:nvPr/>
        </p:nvPicPr>
        <p:blipFill>
          <a:blip r:embed="rId8" cstate="print"/>
          <a:srcRect/>
          <a:stretch>
            <a:fillRect/>
          </a:stretch>
        </p:blipFill>
        <p:spPr bwMode="auto">
          <a:xfrm>
            <a:off x="10065177" y="133234"/>
            <a:ext cx="1856616" cy="236343"/>
          </a:xfrm>
          <a:prstGeom prst="rect">
            <a:avLst/>
          </a:prstGeom>
          <a:noFill/>
          <a:ln w="9525">
            <a:noFill/>
            <a:miter lim="800000"/>
            <a:headEnd/>
            <a:tailEnd/>
          </a:ln>
        </p:spPr>
      </p:pic>
      <p:sp>
        <p:nvSpPr>
          <p:cNvPr id="2" name="正方形/長方形 1"/>
          <p:cNvSpPr/>
          <p:nvPr/>
        </p:nvSpPr>
        <p:spPr>
          <a:xfrm>
            <a:off x="4679914" y="209341"/>
            <a:ext cx="2599866" cy="698000"/>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dirty="0" smtClean="0">
                <a:solidFill>
                  <a:schemeClr val="tx1"/>
                </a:solidFill>
              </a:rPr>
              <a:t>3</a:t>
            </a:r>
            <a:r>
              <a:rPr kumimoji="1" lang="ja-JP" altLang="en-US" sz="2800" dirty="0" smtClean="0">
                <a:solidFill>
                  <a:schemeClr val="tx1"/>
                </a:solidFill>
              </a:rPr>
              <a:t>次元管内図</a:t>
            </a:r>
            <a:endParaRPr kumimoji="1" lang="ja-JP" altLang="en-US" sz="2800" dirty="0">
              <a:solidFill>
                <a:schemeClr val="tx1"/>
              </a:solidFill>
            </a:endParaRPr>
          </a:p>
        </p:txBody>
      </p:sp>
    </p:spTree>
    <p:extLst>
      <p:ext uri="{BB962C8B-B14F-4D97-AF65-F5344CB8AC3E}">
        <p14:creationId xmlns:p14="http://schemas.microsoft.com/office/powerpoint/2010/main" val="4926149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スライド番号プレースホルダー 23"/>
          <p:cNvSpPr>
            <a:spLocks noGrp="1"/>
          </p:cNvSpPr>
          <p:nvPr>
            <p:ph type="sldNum" sz="quarter" idx="12"/>
          </p:nvPr>
        </p:nvSpPr>
        <p:spPr/>
        <p:txBody>
          <a:bodyPr/>
          <a:lstStyle/>
          <a:p>
            <a:fld id="{97818E72-D86C-4A92-B31B-F5143E421845}" type="slidenum">
              <a:rPr kumimoji="1" lang="ja-JP" altLang="en-US" smtClean="0"/>
              <a:t>9</a:t>
            </a:fld>
            <a:endParaRPr kumimoji="1" lang="ja-JP" altLang="en-US" dirty="0"/>
          </a:p>
        </p:txBody>
      </p:sp>
      <p:sp>
        <p:nvSpPr>
          <p:cNvPr id="61" name="円/楕円 60"/>
          <p:cNvSpPr/>
          <p:nvPr/>
        </p:nvSpPr>
        <p:spPr>
          <a:xfrm>
            <a:off x="5607935" y="5984928"/>
            <a:ext cx="1091088" cy="692451"/>
          </a:xfrm>
          <a:prstGeom prst="ellipse">
            <a:avLst/>
          </a:prstGeom>
          <a:noFill/>
          <a:ln w="2540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4" name="直線コネクタ 63"/>
          <p:cNvCxnSpPr/>
          <p:nvPr/>
        </p:nvCxnSpPr>
        <p:spPr>
          <a:xfrm flipH="1" flipV="1">
            <a:off x="6142794" y="3855529"/>
            <a:ext cx="647871" cy="58329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直線コネクタ 65"/>
          <p:cNvCxnSpPr/>
          <p:nvPr/>
        </p:nvCxnSpPr>
        <p:spPr>
          <a:xfrm>
            <a:off x="4792081" y="2773431"/>
            <a:ext cx="0" cy="94247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直線コネクタ 68"/>
          <p:cNvCxnSpPr/>
          <p:nvPr/>
        </p:nvCxnSpPr>
        <p:spPr>
          <a:xfrm>
            <a:off x="2946428" y="2633698"/>
            <a:ext cx="537380" cy="8366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直線コネクタ 69"/>
          <p:cNvCxnSpPr/>
          <p:nvPr/>
        </p:nvCxnSpPr>
        <p:spPr>
          <a:xfrm flipV="1">
            <a:off x="2990260" y="3605992"/>
            <a:ext cx="329017" cy="724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直線コネクタ 70"/>
          <p:cNvCxnSpPr/>
          <p:nvPr/>
        </p:nvCxnSpPr>
        <p:spPr>
          <a:xfrm flipH="1">
            <a:off x="6354636" y="2570593"/>
            <a:ext cx="501625" cy="82193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直線コネクタ 71"/>
          <p:cNvCxnSpPr/>
          <p:nvPr/>
        </p:nvCxnSpPr>
        <p:spPr>
          <a:xfrm>
            <a:off x="3666603" y="3555311"/>
            <a:ext cx="0" cy="94247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3" name="テキスト ボックス 72"/>
          <p:cNvSpPr txBox="1"/>
          <p:nvPr/>
        </p:nvSpPr>
        <p:spPr>
          <a:xfrm>
            <a:off x="3329796" y="4472102"/>
            <a:ext cx="619301" cy="526724"/>
          </a:xfrm>
          <a:prstGeom prst="rect">
            <a:avLst/>
          </a:prstGeom>
          <a:noFill/>
          <a:ln w="25400">
            <a:noFill/>
          </a:ln>
        </p:spPr>
        <p:txBody>
          <a:bodyPr wrap="square" rtlCol="0">
            <a:spAutoFit/>
          </a:bodyPr>
          <a:lstStyle/>
          <a:p>
            <a:pPr algn="ctr"/>
            <a:r>
              <a:rPr kumimoji="1" lang="en-US" altLang="ja-JP" sz="2400" dirty="0"/>
              <a:t>DB</a:t>
            </a:r>
            <a:endParaRPr kumimoji="1" lang="ja-JP" altLang="en-US" sz="2400" dirty="0"/>
          </a:p>
        </p:txBody>
      </p:sp>
      <p:sp>
        <p:nvSpPr>
          <p:cNvPr id="74" name="テキスト ボックス 73"/>
          <p:cNvSpPr txBox="1"/>
          <p:nvPr/>
        </p:nvSpPr>
        <p:spPr>
          <a:xfrm>
            <a:off x="6514752" y="2225618"/>
            <a:ext cx="2400648" cy="395380"/>
          </a:xfrm>
          <a:prstGeom prst="rect">
            <a:avLst/>
          </a:prstGeom>
          <a:noFill/>
          <a:ln w="25400">
            <a:noFill/>
          </a:ln>
        </p:spPr>
        <p:txBody>
          <a:bodyPr wrap="square" rtlCol="0">
            <a:spAutoFit/>
          </a:bodyPr>
          <a:lstStyle/>
          <a:p>
            <a:pPr algn="ctr"/>
            <a:r>
              <a:rPr kumimoji="1" lang="ja-JP" altLang="en-US" sz="1600" dirty="0"/>
              <a:t>地すべりモデル</a:t>
            </a:r>
          </a:p>
        </p:txBody>
      </p:sp>
      <p:sp>
        <p:nvSpPr>
          <p:cNvPr id="75" name="テキスト ボックス 74"/>
          <p:cNvSpPr txBox="1"/>
          <p:nvPr/>
        </p:nvSpPr>
        <p:spPr>
          <a:xfrm>
            <a:off x="4236720" y="5336240"/>
            <a:ext cx="915015" cy="456495"/>
          </a:xfrm>
          <a:prstGeom prst="rect">
            <a:avLst/>
          </a:prstGeom>
          <a:noFill/>
          <a:ln w="25400">
            <a:noFill/>
          </a:ln>
        </p:spPr>
        <p:txBody>
          <a:bodyPr wrap="square" rtlCol="0">
            <a:spAutoFit/>
          </a:bodyPr>
          <a:lstStyle/>
          <a:p>
            <a:pPr algn="ctr"/>
            <a:r>
              <a:rPr kumimoji="1" lang="ja-JP" altLang="en-US" sz="2000" dirty="0"/>
              <a:t>検索</a:t>
            </a:r>
          </a:p>
        </p:txBody>
      </p:sp>
      <p:sp>
        <p:nvSpPr>
          <p:cNvPr id="76" name="テキスト ボックス 75"/>
          <p:cNvSpPr txBox="1"/>
          <p:nvPr/>
        </p:nvSpPr>
        <p:spPr>
          <a:xfrm>
            <a:off x="3897393" y="2418776"/>
            <a:ext cx="2007661" cy="421380"/>
          </a:xfrm>
          <a:prstGeom prst="rect">
            <a:avLst/>
          </a:prstGeom>
          <a:noFill/>
          <a:ln w="25400">
            <a:noFill/>
          </a:ln>
        </p:spPr>
        <p:txBody>
          <a:bodyPr wrap="square" rtlCol="0">
            <a:spAutoFit/>
          </a:bodyPr>
          <a:lstStyle/>
          <a:p>
            <a:pPr algn="ctr"/>
            <a:r>
              <a:rPr kumimoji="1" lang="ja-JP" altLang="en-US" dirty="0"/>
              <a:t>基盤モデル*</a:t>
            </a:r>
          </a:p>
        </p:txBody>
      </p:sp>
      <p:sp>
        <p:nvSpPr>
          <p:cNvPr id="77" name="角丸四角形 76"/>
          <p:cNvSpPr/>
          <p:nvPr/>
        </p:nvSpPr>
        <p:spPr>
          <a:xfrm>
            <a:off x="6769980" y="1325868"/>
            <a:ext cx="1781264" cy="1307830"/>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9" name="テキスト ボックス 78"/>
          <p:cNvSpPr txBox="1"/>
          <p:nvPr/>
        </p:nvSpPr>
        <p:spPr>
          <a:xfrm>
            <a:off x="6466730" y="5101647"/>
            <a:ext cx="2400648" cy="386265"/>
          </a:xfrm>
          <a:prstGeom prst="rect">
            <a:avLst/>
          </a:prstGeom>
          <a:noFill/>
          <a:ln w="25400">
            <a:noFill/>
          </a:ln>
        </p:spPr>
        <p:txBody>
          <a:bodyPr wrap="square" rtlCol="0">
            <a:spAutoFit/>
          </a:bodyPr>
          <a:lstStyle/>
          <a:p>
            <a:pPr algn="ctr"/>
            <a:r>
              <a:rPr kumimoji="1" lang="ja-JP" altLang="en-US" sz="1600" dirty="0"/>
              <a:t>付替え道路モデル</a:t>
            </a:r>
          </a:p>
        </p:txBody>
      </p:sp>
      <p:sp>
        <p:nvSpPr>
          <p:cNvPr id="80" name="角丸四角形 79"/>
          <p:cNvSpPr/>
          <p:nvPr/>
        </p:nvSpPr>
        <p:spPr>
          <a:xfrm>
            <a:off x="1202986" y="3201121"/>
            <a:ext cx="1779484" cy="1176010"/>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2" name="テキスト ボックス 81"/>
          <p:cNvSpPr txBox="1"/>
          <p:nvPr/>
        </p:nvSpPr>
        <p:spPr>
          <a:xfrm>
            <a:off x="992716" y="2322069"/>
            <a:ext cx="2400648" cy="395380"/>
          </a:xfrm>
          <a:prstGeom prst="rect">
            <a:avLst/>
          </a:prstGeom>
          <a:noFill/>
          <a:ln w="25400">
            <a:noFill/>
          </a:ln>
        </p:spPr>
        <p:txBody>
          <a:bodyPr wrap="square" rtlCol="0">
            <a:spAutoFit/>
          </a:bodyPr>
          <a:lstStyle/>
          <a:p>
            <a:pPr algn="ctr"/>
            <a:r>
              <a:rPr kumimoji="1" lang="ja-JP" altLang="en-US" sz="1600" dirty="0"/>
              <a:t>ダム本体モデル</a:t>
            </a:r>
          </a:p>
        </p:txBody>
      </p:sp>
      <p:sp>
        <p:nvSpPr>
          <p:cNvPr id="83" name="角丸四角形 82"/>
          <p:cNvSpPr/>
          <p:nvPr/>
        </p:nvSpPr>
        <p:spPr>
          <a:xfrm>
            <a:off x="1240576" y="1435320"/>
            <a:ext cx="1779484" cy="1224263"/>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4" name="テキスト ボックス 83"/>
          <p:cNvSpPr txBox="1"/>
          <p:nvPr/>
        </p:nvSpPr>
        <p:spPr>
          <a:xfrm>
            <a:off x="928872" y="4015001"/>
            <a:ext cx="2400648" cy="421380"/>
          </a:xfrm>
          <a:prstGeom prst="rect">
            <a:avLst/>
          </a:prstGeom>
          <a:noFill/>
          <a:ln w="25400">
            <a:noFill/>
          </a:ln>
        </p:spPr>
        <p:txBody>
          <a:bodyPr wrap="square" rtlCol="0">
            <a:spAutoFit/>
          </a:bodyPr>
          <a:lstStyle/>
          <a:p>
            <a:pPr algn="ctr"/>
            <a:r>
              <a:rPr kumimoji="1" lang="ja-JP" altLang="en-US" dirty="0"/>
              <a:t>原石山モデル</a:t>
            </a:r>
          </a:p>
        </p:txBody>
      </p:sp>
      <p:sp>
        <p:nvSpPr>
          <p:cNvPr id="85" name="角丸四角形 84"/>
          <p:cNvSpPr/>
          <p:nvPr/>
        </p:nvSpPr>
        <p:spPr>
          <a:xfrm>
            <a:off x="6717251" y="4383046"/>
            <a:ext cx="1779484" cy="1138296"/>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6" name="円/楕円 85"/>
          <p:cNvSpPr/>
          <p:nvPr/>
        </p:nvSpPr>
        <p:spPr>
          <a:xfrm>
            <a:off x="3258030" y="4488997"/>
            <a:ext cx="792972" cy="485983"/>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7" name="テキスト ボックス 86"/>
          <p:cNvSpPr txBox="1"/>
          <p:nvPr/>
        </p:nvSpPr>
        <p:spPr>
          <a:xfrm>
            <a:off x="3245985" y="4985234"/>
            <a:ext cx="2670312" cy="467268"/>
          </a:xfrm>
          <a:prstGeom prst="rect">
            <a:avLst/>
          </a:prstGeom>
          <a:noFill/>
          <a:ln w="25400">
            <a:noFill/>
          </a:ln>
        </p:spPr>
        <p:txBody>
          <a:bodyPr wrap="square" rtlCol="0">
            <a:spAutoFit/>
          </a:bodyPr>
          <a:lstStyle/>
          <a:p>
            <a:pPr algn="ctr"/>
            <a:r>
              <a:rPr kumimoji="1" lang="ja-JP" altLang="en-US" sz="2000" dirty="0"/>
              <a:t>データベース</a:t>
            </a:r>
            <a:endParaRPr kumimoji="1" lang="ja-JP" altLang="en-US" sz="2000" dirty="0">
              <a:solidFill>
                <a:srgbClr val="0000CC"/>
              </a:solidFill>
            </a:endParaRPr>
          </a:p>
        </p:txBody>
      </p:sp>
      <p:sp>
        <p:nvSpPr>
          <p:cNvPr id="88" name="角丸四角形 87"/>
          <p:cNvSpPr/>
          <p:nvPr/>
        </p:nvSpPr>
        <p:spPr>
          <a:xfrm>
            <a:off x="857251" y="1005624"/>
            <a:ext cx="8010128" cy="4803102"/>
          </a:xfrm>
          <a:prstGeom prst="roundRect">
            <a:avLst/>
          </a:prstGeom>
          <a:noFill/>
          <a:ln w="2540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5" name="円/楕円 94"/>
          <p:cNvSpPr/>
          <p:nvPr/>
        </p:nvSpPr>
        <p:spPr>
          <a:xfrm>
            <a:off x="4145597" y="4490835"/>
            <a:ext cx="789408" cy="485983"/>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6" name="円/楕円 95"/>
          <p:cNvSpPr/>
          <p:nvPr/>
        </p:nvSpPr>
        <p:spPr>
          <a:xfrm>
            <a:off x="5022774" y="4496526"/>
            <a:ext cx="728297" cy="485983"/>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97" name="直線コネクタ 96"/>
          <p:cNvCxnSpPr/>
          <p:nvPr/>
        </p:nvCxnSpPr>
        <p:spPr>
          <a:xfrm>
            <a:off x="4499146" y="3546522"/>
            <a:ext cx="0" cy="94247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直線コネクタ 97"/>
          <p:cNvCxnSpPr/>
          <p:nvPr/>
        </p:nvCxnSpPr>
        <p:spPr>
          <a:xfrm>
            <a:off x="5386921" y="3555311"/>
            <a:ext cx="0" cy="94247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00" name="角丸四角形 99"/>
          <p:cNvSpPr/>
          <p:nvPr/>
        </p:nvSpPr>
        <p:spPr>
          <a:xfrm>
            <a:off x="3289200" y="3209887"/>
            <a:ext cx="3053321" cy="827527"/>
          </a:xfrm>
          <a:prstGeom prst="round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1" name="テキスト ボックス 100"/>
          <p:cNvSpPr txBox="1"/>
          <p:nvPr/>
        </p:nvSpPr>
        <p:spPr>
          <a:xfrm>
            <a:off x="3227804" y="3216820"/>
            <a:ext cx="3176111" cy="970479"/>
          </a:xfrm>
          <a:prstGeom prst="rect">
            <a:avLst/>
          </a:prstGeom>
          <a:noFill/>
          <a:ln w="25400">
            <a:noFill/>
          </a:ln>
        </p:spPr>
        <p:txBody>
          <a:bodyPr wrap="square" rtlCol="0">
            <a:spAutoFit/>
          </a:bodyPr>
          <a:lstStyle/>
          <a:p>
            <a:pPr algn="ctr"/>
            <a:r>
              <a:rPr kumimoji="1" lang="ja-JP" altLang="en-US" sz="2400" b="1" dirty="0">
                <a:solidFill>
                  <a:srgbClr val="FF0000"/>
                </a:solidFill>
              </a:rPr>
              <a:t>プラットフォーム</a:t>
            </a:r>
            <a:endParaRPr kumimoji="1" lang="en-US" altLang="ja-JP" sz="2400" b="1" dirty="0">
              <a:solidFill>
                <a:srgbClr val="FF0000"/>
              </a:solidFill>
            </a:endParaRPr>
          </a:p>
          <a:p>
            <a:pPr algn="ctr"/>
            <a:r>
              <a:rPr lang="ja-JP" altLang="en-US" sz="2400" b="1" dirty="0">
                <a:solidFill>
                  <a:srgbClr val="FF0000"/>
                </a:solidFill>
              </a:rPr>
              <a:t>（クラウド</a:t>
            </a:r>
            <a:r>
              <a:rPr kumimoji="1" lang="ja-JP" altLang="en-US" sz="2400" b="1" dirty="0">
                <a:solidFill>
                  <a:srgbClr val="FF0000"/>
                </a:solidFill>
              </a:rPr>
              <a:t>）</a:t>
            </a:r>
          </a:p>
        </p:txBody>
      </p:sp>
      <p:sp>
        <p:nvSpPr>
          <p:cNvPr id="102" name="テキスト ボックス 101"/>
          <p:cNvSpPr txBox="1"/>
          <p:nvPr/>
        </p:nvSpPr>
        <p:spPr>
          <a:xfrm>
            <a:off x="4214496" y="4485677"/>
            <a:ext cx="619301" cy="526724"/>
          </a:xfrm>
          <a:prstGeom prst="rect">
            <a:avLst/>
          </a:prstGeom>
          <a:noFill/>
          <a:ln w="25400">
            <a:noFill/>
          </a:ln>
        </p:spPr>
        <p:txBody>
          <a:bodyPr wrap="square" rtlCol="0">
            <a:spAutoFit/>
          </a:bodyPr>
          <a:lstStyle/>
          <a:p>
            <a:pPr algn="ctr"/>
            <a:r>
              <a:rPr kumimoji="1" lang="en-US" altLang="ja-JP" sz="2400" dirty="0"/>
              <a:t>DB</a:t>
            </a:r>
            <a:endParaRPr kumimoji="1" lang="ja-JP" altLang="en-US" sz="2400" dirty="0"/>
          </a:p>
        </p:txBody>
      </p:sp>
      <p:sp>
        <p:nvSpPr>
          <p:cNvPr id="103" name="テキスト ボックス 102"/>
          <p:cNvSpPr txBox="1"/>
          <p:nvPr/>
        </p:nvSpPr>
        <p:spPr>
          <a:xfrm>
            <a:off x="5085559" y="4474228"/>
            <a:ext cx="619301" cy="526724"/>
          </a:xfrm>
          <a:prstGeom prst="rect">
            <a:avLst/>
          </a:prstGeom>
          <a:noFill/>
          <a:ln w="25400">
            <a:noFill/>
          </a:ln>
        </p:spPr>
        <p:txBody>
          <a:bodyPr wrap="square" rtlCol="0">
            <a:spAutoFit/>
          </a:bodyPr>
          <a:lstStyle/>
          <a:p>
            <a:pPr algn="ctr"/>
            <a:r>
              <a:rPr kumimoji="1" lang="en-US" altLang="ja-JP" sz="2400" dirty="0"/>
              <a:t>DB</a:t>
            </a:r>
            <a:endParaRPr kumimoji="1" lang="ja-JP" altLang="en-US" sz="2400" dirty="0"/>
          </a:p>
        </p:txBody>
      </p:sp>
      <p:sp>
        <p:nvSpPr>
          <p:cNvPr id="104" name="テキスト ボックス 103"/>
          <p:cNvSpPr txBox="1"/>
          <p:nvPr/>
        </p:nvSpPr>
        <p:spPr>
          <a:xfrm>
            <a:off x="5636678" y="4447304"/>
            <a:ext cx="1080573" cy="526724"/>
          </a:xfrm>
          <a:prstGeom prst="rect">
            <a:avLst/>
          </a:prstGeom>
          <a:noFill/>
          <a:ln w="25400">
            <a:noFill/>
          </a:ln>
        </p:spPr>
        <p:txBody>
          <a:bodyPr wrap="square" rtlCol="0">
            <a:spAutoFit/>
          </a:bodyPr>
          <a:lstStyle/>
          <a:p>
            <a:pPr algn="ctr"/>
            <a:r>
              <a:rPr kumimoji="1" lang="ja-JP" altLang="en-US" sz="2400" dirty="0"/>
              <a:t>・・・・</a:t>
            </a:r>
          </a:p>
        </p:txBody>
      </p:sp>
      <p:pic>
        <p:nvPicPr>
          <p:cNvPr id="105" name="図 104"/>
          <p:cNvPicPr/>
          <p:nvPr/>
        </p:nvPicPr>
        <p:blipFill>
          <a:blip r:embed="rId3"/>
          <a:stretch>
            <a:fillRect/>
          </a:stretch>
        </p:blipFill>
        <p:spPr>
          <a:xfrm>
            <a:off x="6861746" y="1532666"/>
            <a:ext cx="1609971" cy="616329"/>
          </a:xfrm>
          <a:prstGeom prst="rect">
            <a:avLst/>
          </a:prstGeom>
          <a:ln w="28575">
            <a:solidFill>
              <a:schemeClr val="bg1"/>
            </a:solidFill>
          </a:ln>
        </p:spPr>
      </p:pic>
      <p:pic>
        <p:nvPicPr>
          <p:cNvPr id="106" name="図 105"/>
          <p:cNvPicPr>
            <a:picLocks noChangeAspect="1"/>
          </p:cNvPicPr>
          <p:nvPr/>
        </p:nvPicPr>
        <p:blipFill rotWithShape="1">
          <a:blip r:embed="rId4" cstate="print">
            <a:extLst>
              <a:ext uri="{28A0092B-C50C-407E-A947-70E740481C1C}">
                <a14:useLocalDpi xmlns:a14="http://schemas.microsoft.com/office/drawing/2010/main" val="0"/>
              </a:ext>
            </a:extLst>
          </a:blip>
          <a:srcRect l="11363" t="23222" r="9092" b="28578"/>
          <a:stretch/>
        </p:blipFill>
        <p:spPr>
          <a:xfrm>
            <a:off x="1328014" y="3300971"/>
            <a:ext cx="1580836" cy="705215"/>
          </a:xfrm>
          <a:prstGeom prst="rect">
            <a:avLst/>
          </a:prstGeom>
        </p:spPr>
      </p:pic>
      <p:pic>
        <p:nvPicPr>
          <p:cNvPr id="107" name="図 106"/>
          <p:cNvPicPr/>
          <p:nvPr/>
        </p:nvPicPr>
        <p:blipFill>
          <a:blip r:embed="rId5"/>
          <a:stretch>
            <a:fillRect/>
          </a:stretch>
        </p:blipFill>
        <p:spPr>
          <a:xfrm>
            <a:off x="1476685" y="1548194"/>
            <a:ext cx="1331188" cy="781630"/>
          </a:xfrm>
          <a:prstGeom prst="rect">
            <a:avLst/>
          </a:prstGeom>
          <a:ln>
            <a:solidFill>
              <a:schemeClr val="tx1">
                <a:lumMod val="50000"/>
                <a:lumOff val="50000"/>
              </a:schemeClr>
            </a:solidFill>
          </a:ln>
        </p:spPr>
      </p:pic>
      <p:pic>
        <p:nvPicPr>
          <p:cNvPr id="108" name="図 107"/>
          <p:cNvPicPr>
            <a:picLocks noChangeAspect="1"/>
          </p:cNvPicPr>
          <p:nvPr/>
        </p:nvPicPr>
        <p:blipFill rotWithShape="1">
          <a:blip r:embed="rId6"/>
          <a:srcRect t="3617" b="3070"/>
          <a:stretch/>
        </p:blipFill>
        <p:spPr>
          <a:xfrm>
            <a:off x="3776724" y="1368931"/>
            <a:ext cx="2047111" cy="1088801"/>
          </a:xfrm>
          <a:prstGeom prst="rect">
            <a:avLst/>
          </a:prstGeom>
        </p:spPr>
      </p:pic>
      <p:pic>
        <p:nvPicPr>
          <p:cNvPr id="109" name="図 108"/>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58398" r="35506"/>
          <a:stretch/>
        </p:blipFill>
        <p:spPr bwMode="auto">
          <a:xfrm>
            <a:off x="6836974" y="4429230"/>
            <a:ext cx="1634743" cy="653841"/>
          </a:xfrm>
          <a:prstGeom prst="rect">
            <a:avLst/>
          </a:prstGeom>
          <a:noFill/>
          <a:extLst>
            <a:ext uri="{909E8E84-426E-40DD-AFC4-6F175D3DCCD1}">
              <a14:hiddenFill xmlns:a14="http://schemas.microsoft.com/office/drawing/2010/main">
                <a:solidFill>
                  <a:srgbClr val="FFFFFF"/>
                </a:solidFill>
              </a14:hiddenFill>
            </a:ext>
          </a:extLst>
        </p:spPr>
      </p:pic>
      <p:sp>
        <p:nvSpPr>
          <p:cNvPr id="110" name="角丸四角形 109"/>
          <p:cNvSpPr/>
          <p:nvPr/>
        </p:nvSpPr>
        <p:spPr>
          <a:xfrm>
            <a:off x="3612395" y="1271805"/>
            <a:ext cx="2378086" cy="1502636"/>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1" name="テキスト ボックス 110"/>
          <p:cNvSpPr txBox="1"/>
          <p:nvPr/>
        </p:nvSpPr>
        <p:spPr>
          <a:xfrm>
            <a:off x="4342209" y="2797200"/>
            <a:ext cx="2313719" cy="421380"/>
          </a:xfrm>
          <a:prstGeom prst="rect">
            <a:avLst/>
          </a:prstGeom>
          <a:noFill/>
          <a:ln w="25400">
            <a:noFill/>
          </a:ln>
        </p:spPr>
        <p:txBody>
          <a:bodyPr wrap="square" rtlCol="0">
            <a:spAutoFit/>
          </a:bodyPr>
          <a:lstStyle/>
          <a:p>
            <a:pPr algn="ctr"/>
            <a:r>
              <a:rPr kumimoji="1" lang="ja-JP" altLang="en-US" dirty="0"/>
              <a:t>＊広域地形モデル</a:t>
            </a:r>
          </a:p>
        </p:txBody>
      </p:sp>
      <p:sp>
        <p:nvSpPr>
          <p:cNvPr id="112" name="角丸四角形 111"/>
          <p:cNvSpPr/>
          <p:nvPr/>
        </p:nvSpPr>
        <p:spPr>
          <a:xfrm>
            <a:off x="9519930" y="3242873"/>
            <a:ext cx="2459851" cy="697593"/>
          </a:xfrm>
          <a:prstGeom prst="roundRect">
            <a:avLst/>
          </a:prstGeom>
          <a:solidFill>
            <a:schemeClr val="bg1"/>
          </a:solidFill>
          <a:ln w="25400">
            <a:solidFill>
              <a:srgbClr val="0000C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00CC"/>
              </a:solidFill>
            </a:endParaRPr>
          </a:p>
        </p:txBody>
      </p:sp>
      <p:sp>
        <p:nvSpPr>
          <p:cNvPr id="113" name="テキスト ボックス 112"/>
          <p:cNvSpPr txBox="1"/>
          <p:nvPr/>
        </p:nvSpPr>
        <p:spPr>
          <a:xfrm>
            <a:off x="9356074" y="3352798"/>
            <a:ext cx="2884288" cy="461665"/>
          </a:xfrm>
          <a:prstGeom prst="rect">
            <a:avLst/>
          </a:prstGeom>
          <a:noFill/>
          <a:ln w="25400">
            <a:noFill/>
          </a:ln>
        </p:spPr>
        <p:txBody>
          <a:bodyPr wrap="square" rtlCol="0">
            <a:spAutoFit/>
          </a:bodyPr>
          <a:lstStyle/>
          <a:p>
            <a:pPr algn="ctr"/>
            <a:r>
              <a:rPr kumimoji="1" lang="ja-JP" altLang="en-US" sz="2400" b="1" dirty="0">
                <a:solidFill>
                  <a:srgbClr val="0000CC"/>
                </a:solidFill>
              </a:rPr>
              <a:t>他プラットフォーム</a:t>
            </a:r>
            <a:endParaRPr kumimoji="1" lang="en-US" altLang="ja-JP" sz="2400" b="1" dirty="0">
              <a:solidFill>
                <a:srgbClr val="0000CC"/>
              </a:solidFill>
            </a:endParaRPr>
          </a:p>
        </p:txBody>
      </p:sp>
      <p:sp>
        <p:nvSpPr>
          <p:cNvPr id="89" name="テキスト ボックス 88"/>
          <p:cNvSpPr txBox="1"/>
          <p:nvPr/>
        </p:nvSpPr>
        <p:spPr>
          <a:xfrm>
            <a:off x="5683847" y="6094805"/>
            <a:ext cx="967015" cy="461665"/>
          </a:xfrm>
          <a:prstGeom prst="rect">
            <a:avLst/>
          </a:prstGeom>
          <a:noFill/>
          <a:ln w="25400">
            <a:noFill/>
          </a:ln>
        </p:spPr>
        <p:txBody>
          <a:bodyPr wrap="square" rtlCol="0">
            <a:spAutoFit/>
          </a:bodyPr>
          <a:lstStyle/>
          <a:p>
            <a:pPr algn="ctr"/>
            <a:r>
              <a:rPr kumimoji="1" lang="ja-JP" altLang="en-US" sz="2400" b="1" dirty="0">
                <a:solidFill>
                  <a:srgbClr val="0000CC"/>
                </a:solidFill>
              </a:rPr>
              <a:t>他</a:t>
            </a:r>
            <a:r>
              <a:rPr kumimoji="1" lang="en-US" altLang="ja-JP" sz="2400" b="1" dirty="0">
                <a:solidFill>
                  <a:srgbClr val="0000CC"/>
                </a:solidFill>
              </a:rPr>
              <a:t>DB</a:t>
            </a:r>
            <a:endParaRPr kumimoji="1" lang="ja-JP" altLang="en-US" sz="2400" b="1" dirty="0">
              <a:solidFill>
                <a:srgbClr val="0000CC"/>
              </a:solidFill>
            </a:endParaRPr>
          </a:p>
        </p:txBody>
      </p:sp>
      <p:sp>
        <p:nvSpPr>
          <p:cNvPr id="51" name="テキスト ボックス 50"/>
          <p:cNvSpPr txBox="1"/>
          <p:nvPr/>
        </p:nvSpPr>
        <p:spPr>
          <a:xfrm>
            <a:off x="10490630" y="4033727"/>
            <a:ext cx="351658" cy="1569660"/>
          </a:xfrm>
          <a:prstGeom prst="rect">
            <a:avLst/>
          </a:prstGeom>
          <a:noFill/>
          <a:ln w="25400">
            <a:noFill/>
          </a:ln>
        </p:spPr>
        <p:txBody>
          <a:bodyPr wrap="square" rtlCol="0">
            <a:spAutoFit/>
          </a:bodyPr>
          <a:lstStyle/>
          <a:p>
            <a:pPr algn="ctr"/>
            <a:r>
              <a:rPr kumimoji="1" lang="ja-JP" altLang="en-US" sz="2400" dirty="0"/>
              <a:t>・・・・</a:t>
            </a:r>
          </a:p>
        </p:txBody>
      </p:sp>
      <p:sp>
        <p:nvSpPr>
          <p:cNvPr id="53" name="テキスト ボックス 52"/>
          <p:cNvSpPr txBox="1"/>
          <p:nvPr/>
        </p:nvSpPr>
        <p:spPr>
          <a:xfrm>
            <a:off x="6605448" y="6112767"/>
            <a:ext cx="1745852" cy="461665"/>
          </a:xfrm>
          <a:prstGeom prst="rect">
            <a:avLst/>
          </a:prstGeom>
          <a:noFill/>
          <a:ln w="25400">
            <a:noFill/>
          </a:ln>
        </p:spPr>
        <p:txBody>
          <a:bodyPr wrap="square" rtlCol="0">
            <a:spAutoFit/>
          </a:bodyPr>
          <a:lstStyle/>
          <a:p>
            <a:pPr algn="ctr"/>
            <a:r>
              <a:rPr kumimoji="1" lang="ja-JP" altLang="en-US" sz="2400" dirty="0"/>
              <a:t>・　・　・　・</a:t>
            </a:r>
          </a:p>
        </p:txBody>
      </p:sp>
      <p:sp>
        <p:nvSpPr>
          <p:cNvPr id="3" name="テキスト ボックス 2"/>
          <p:cNvSpPr txBox="1"/>
          <p:nvPr/>
        </p:nvSpPr>
        <p:spPr>
          <a:xfrm>
            <a:off x="6682934" y="5828192"/>
            <a:ext cx="819150" cy="461665"/>
          </a:xfrm>
          <a:prstGeom prst="rect">
            <a:avLst/>
          </a:prstGeom>
          <a:noFill/>
        </p:spPr>
        <p:txBody>
          <a:bodyPr wrap="square" rtlCol="0">
            <a:spAutoFit/>
          </a:bodyPr>
          <a:lstStyle/>
          <a:p>
            <a:r>
              <a:rPr kumimoji="1" lang="ja-JP" altLang="en-US" sz="2400" dirty="0">
                <a:solidFill>
                  <a:srgbClr val="0000CC"/>
                </a:solidFill>
              </a:rPr>
              <a:t>連携</a:t>
            </a:r>
          </a:p>
        </p:txBody>
      </p:sp>
      <p:sp>
        <p:nvSpPr>
          <p:cNvPr id="55" name="テキスト ボックス 54"/>
          <p:cNvSpPr txBox="1"/>
          <p:nvPr/>
        </p:nvSpPr>
        <p:spPr>
          <a:xfrm>
            <a:off x="8800576" y="3077038"/>
            <a:ext cx="819150" cy="461665"/>
          </a:xfrm>
          <a:prstGeom prst="rect">
            <a:avLst/>
          </a:prstGeom>
          <a:noFill/>
        </p:spPr>
        <p:txBody>
          <a:bodyPr wrap="square" rtlCol="0">
            <a:spAutoFit/>
          </a:bodyPr>
          <a:lstStyle/>
          <a:p>
            <a:r>
              <a:rPr kumimoji="1" lang="ja-JP" altLang="en-US" sz="2400" dirty="0">
                <a:solidFill>
                  <a:srgbClr val="0000CC"/>
                </a:solidFill>
              </a:rPr>
              <a:t>連携</a:t>
            </a:r>
          </a:p>
        </p:txBody>
      </p:sp>
      <p:sp>
        <p:nvSpPr>
          <p:cNvPr id="23" name="テキスト ボックス 22"/>
          <p:cNvSpPr txBox="1"/>
          <p:nvPr/>
        </p:nvSpPr>
        <p:spPr>
          <a:xfrm>
            <a:off x="3992380" y="734505"/>
            <a:ext cx="1831455" cy="430887"/>
          </a:xfrm>
          <a:prstGeom prst="rect">
            <a:avLst/>
          </a:prstGeom>
          <a:solidFill>
            <a:schemeClr val="bg1"/>
          </a:solidFill>
          <a:ln w="25400">
            <a:noFill/>
          </a:ln>
        </p:spPr>
        <p:txBody>
          <a:bodyPr wrap="square" lIns="0" tIns="0" rIns="0" bIns="0" rtlCol="0" anchor="ctr" anchorCtr="0">
            <a:spAutoFit/>
          </a:bodyPr>
          <a:lstStyle/>
          <a:p>
            <a:pPr algn="ctr"/>
            <a:r>
              <a:rPr kumimoji="1" lang="ja-JP" altLang="en-US" sz="2800" b="1" dirty="0">
                <a:solidFill>
                  <a:srgbClr val="FF0000"/>
                </a:solidFill>
              </a:rPr>
              <a:t>統合モデル</a:t>
            </a:r>
          </a:p>
        </p:txBody>
      </p:sp>
      <p:cxnSp>
        <p:nvCxnSpPr>
          <p:cNvPr id="15" name="直線矢印コネクタ 14"/>
          <p:cNvCxnSpPr/>
          <p:nvPr/>
        </p:nvCxnSpPr>
        <p:spPr>
          <a:xfrm>
            <a:off x="6136788" y="4036254"/>
            <a:ext cx="0" cy="1952294"/>
          </a:xfrm>
          <a:prstGeom prst="straightConnector1">
            <a:avLst/>
          </a:prstGeom>
          <a:ln w="25400">
            <a:solidFill>
              <a:srgbClr val="0000CC"/>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26" name="直線矢印コネクタ 25"/>
          <p:cNvCxnSpPr/>
          <p:nvPr/>
        </p:nvCxnSpPr>
        <p:spPr>
          <a:xfrm>
            <a:off x="6354636" y="3634734"/>
            <a:ext cx="3116015" cy="13846"/>
          </a:xfrm>
          <a:prstGeom prst="straightConnector1">
            <a:avLst/>
          </a:prstGeom>
          <a:ln w="25400">
            <a:solidFill>
              <a:srgbClr val="0000CC"/>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52" name="テキスト ボックス 51"/>
          <p:cNvSpPr txBox="1"/>
          <p:nvPr/>
        </p:nvSpPr>
        <p:spPr>
          <a:xfrm>
            <a:off x="163606" y="107967"/>
            <a:ext cx="5741447" cy="523220"/>
          </a:xfrm>
          <a:prstGeom prst="rect">
            <a:avLst/>
          </a:prstGeom>
          <a:noFill/>
        </p:spPr>
        <p:txBody>
          <a:bodyPr wrap="square" rtlCol="0">
            <a:spAutoFit/>
          </a:bodyPr>
          <a:lstStyle/>
          <a:p>
            <a:pPr algn="ctr"/>
            <a:r>
              <a:rPr kumimoji="1" lang="ja-JP" altLang="en-US" sz="2800" b="1" dirty="0"/>
              <a:t>統合モデルのシステム構成（例）</a:t>
            </a:r>
          </a:p>
        </p:txBody>
      </p:sp>
      <p:pic>
        <p:nvPicPr>
          <p:cNvPr id="54" name="図 53" descr="img_h1">
            <a:extLst>
              <a:ext uri="{FF2B5EF4-FFF2-40B4-BE49-F238E27FC236}">
                <a16:creationId xmlns:a16="http://schemas.microsoft.com/office/drawing/2014/main" id="{BE10E41E-CECA-46DB-96D0-B563C1422ACE}"/>
              </a:ext>
            </a:extLst>
          </p:cNvPr>
          <p:cNvPicPr/>
          <p:nvPr/>
        </p:nvPicPr>
        <p:blipFill>
          <a:blip r:embed="rId8" cstate="print"/>
          <a:srcRect/>
          <a:stretch>
            <a:fillRect/>
          </a:stretch>
        </p:blipFill>
        <p:spPr bwMode="auto">
          <a:xfrm>
            <a:off x="10219086" y="133234"/>
            <a:ext cx="1856616" cy="236343"/>
          </a:xfrm>
          <a:prstGeom prst="rect">
            <a:avLst/>
          </a:prstGeom>
          <a:noFill/>
          <a:ln w="9525">
            <a:noFill/>
            <a:miter lim="800000"/>
            <a:headEnd/>
            <a:tailEnd/>
          </a:ln>
        </p:spPr>
      </p:pic>
      <p:sp>
        <p:nvSpPr>
          <p:cNvPr id="7" name="十角形 6"/>
          <p:cNvSpPr/>
          <p:nvPr/>
        </p:nvSpPr>
        <p:spPr>
          <a:xfrm>
            <a:off x="556340" y="5921600"/>
            <a:ext cx="2554936" cy="799875"/>
          </a:xfrm>
          <a:prstGeom prst="decagon">
            <a:avLst/>
          </a:prstGeom>
          <a:no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dirty="0" err="1">
                <a:solidFill>
                  <a:schemeClr val="accent3">
                    <a:lumMod val="75000"/>
                  </a:schemeClr>
                </a:solidFill>
              </a:rPr>
              <a:t>IoT</a:t>
            </a:r>
            <a:endParaRPr lang="en-US" altLang="ja-JP" sz="2400" dirty="0">
              <a:solidFill>
                <a:schemeClr val="accent3">
                  <a:lumMod val="75000"/>
                </a:schemeClr>
              </a:solidFill>
            </a:endParaRPr>
          </a:p>
          <a:p>
            <a:pPr algn="ctr"/>
            <a:r>
              <a:rPr kumimoji="1" lang="ja-JP" altLang="en-US" sz="2400" dirty="0">
                <a:solidFill>
                  <a:schemeClr val="accent3">
                    <a:lumMod val="75000"/>
                  </a:schemeClr>
                </a:solidFill>
              </a:rPr>
              <a:t>センサー等</a:t>
            </a:r>
          </a:p>
        </p:txBody>
      </p:sp>
      <p:cxnSp>
        <p:nvCxnSpPr>
          <p:cNvPr id="9" name="直線コネクタ 8"/>
          <p:cNvCxnSpPr/>
          <p:nvPr/>
        </p:nvCxnSpPr>
        <p:spPr>
          <a:xfrm flipV="1">
            <a:off x="1865014" y="4015001"/>
            <a:ext cx="1464506" cy="1906599"/>
          </a:xfrm>
          <a:prstGeom prst="line">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679436"/>
      </p:ext>
    </p:extLst>
  </p:cSld>
  <p:clrMapOvr>
    <a:masterClrMapping/>
  </p:clrMapOvr>
</p:sld>
</file>

<file path=ppt/theme/theme1.xml><?xml version="1.0" encoding="utf-8"?>
<a:theme xmlns:a="http://schemas.openxmlformats.org/drawingml/2006/main" name="Office テーマ">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12709</TotalTime>
  <Words>2049</Words>
  <Application>Microsoft Office PowerPoint</Application>
  <PresentationFormat>ワイド画面</PresentationFormat>
  <Paragraphs>383</Paragraphs>
  <Slides>20</Slides>
  <Notes>14</Notes>
  <HiddenSlides>0</HiddenSlides>
  <MMClips>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20</vt:i4>
      </vt:variant>
    </vt:vector>
  </HeadingPairs>
  <TitlesOfParts>
    <vt:vector size="30" baseType="lpstr">
      <vt:lpstr>HGｺﾞｼｯｸM</vt:lpstr>
      <vt:lpstr>Meiryo UI</vt:lpstr>
      <vt:lpstr>ＭＳ Ｐゴシック</vt:lpstr>
      <vt:lpstr>メイリオ</vt:lpstr>
      <vt:lpstr>Arial</vt:lpstr>
      <vt:lpstr>Calibri</vt:lpstr>
      <vt:lpstr>Calibri Light</vt:lpstr>
      <vt:lpstr>Century</vt:lpstr>
      <vt:lpstr>Wingdings</vt:lpstr>
      <vt:lpstr>Office テーマ</vt:lpstr>
      <vt:lpstr>BIM/CIMの推進による現場の改革  －新現場力による新たなマネジメントの実現－</vt:lpstr>
      <vt:lpstr>PowerPoint プレゼンテーション</vt:lpstr>
      <vt:lpstr>PowerPoint プレゼンテーション</vt:lpstr>
      <vt:lpstr>ＤＸ時代の新しい仕事の仕方の提案</vt:lpstr>
      <vt:lpstr>PowerPoint プレゼンテーション</vt:lpstr>
      <vt:lpstr>PowerPoint プレゼンテーション</vt:lpstr>
      <vt:lpstr>統合モデルの活用　：河川管理CIMによる情報の活用</vt:lpstr>
      <vt:lpstr>PowerPoint プレゼンテーション</vt:lpstr>
      <vt:lpstr>PowerPoint プレゼンテーション</vt:lpstr>
      <vt:lpstr>PowerPoint プレゼンテーション</vt:lpstr>
      <vt:lpstr>統合モデルと事業プロセス</vt:lpstr>
      <vt:lpstr>JACICクラウドの活用場面・効果【フロントローディング、コンカレントエンジニアリングを導入した場合】 </vt:lpstr>
      <vt:lpstr>PowerPoint プレゼンテーション</vt:lpstr>
      <vt:lpstr>ＪＡＣＩＣクラウド防災時画面共有イメージ</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JACIC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JACICクラウドの強み</dc:title>
  <dc:creator>横山 善行</dc:creator>
  <cp:lastModifiedBy>川嶋 昭司</cp:lastModifiedBy>
  <cp:revision>700</cp:revision>
  <cp:lastPrinted>2020-09-24T04:36:07Z</cp:lastPrinted>
  <dcterms:created xsi:type="dcterms:W3CDTF">2019-07-23T10:58:41Z</dcterms:created>
  <dcterms:modified xsi:type="dcterms:W3CDTF">2020-10-06T23:46:48Z</dcterms:modified>
</cp:coreProperties>
</file>