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81" r:id="rId3"/>
    <p:sldId id="256" r:id="rId4"/>
    <p:sldId id="282" r:id="rId5"/>
    <p:sldId id="259" r:id="rId6"/>
    <p:sldId id="260" r:id="rId7"/>
    <p:sldId id="258" r:id="rId8"/>
    <p:sldId id="285" r:id="rId9"/>
    <p:sldId id="286" r:id="rId10"/>
    <p:sldId id="288" r:id="rId11"/>
    <p:sldId id="289" r:id="rId12"/>
    <p:sldId id="297" r:id="rId13"/>
    <p:sldId id="290" r:id="rId14"/>
    <p:sldId id="270" r:id="rId15"/>
    <p:sldId id="271" r:id="rId16"/>
    <p:sldId id="272" r:id="rId17"/>
    <p:sldId id="295" r:id="rId18"/>
    <p:sldId id="296" r:id="rId1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CC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771" autoAdjust="0"/>
  </p:normalViewPr>
  <p:slideViewPr>
    <p:cSldViewPr snapToGrid="0">
      <p:cViewPr varScale="1">
        <p:scale>
          <a:sx n="89" d="100"/>
          <a:sy n="89" d="100"/>
        </p:scale>
        <p:origin x="4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55B462B0-EB35-4CBA-9A3E-88D2E4EF0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84492B91-8202-431B-ACDE-D48B9C8B06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2020/6/24</a:t>
            </a:r>
            <a:r>
              <a:rPr kumimoji="1" lang="ja-JP" altLang="en-US"/>
              <a:t>打合せ（</a:t>
            </a:r>
            <a:r>
              <a:rPr kumimoji="1" lang="en-US" altLang="ja-JP"/>
              <a:t>6/11</a:t>
            </a:r>
            <a:r>
              <a:rPr kumimoji="1" lang="ja-JP" altLang="en-US"/>
              <a:t>メール送付版）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CA77726C-2AC0-4DA9-99B1-08F13369FA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EDAFD503-E9D0-48EA-AE3C-2F3CE0FC6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6EED-188B-4B3B-9ED3-0B615F872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2913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2020/6/24</a:t>
            </a:r>
            <a:r>
              <a:rPr kumimoji="1" lang="ja-JP" altLang="en-US"/>
              <a:t>打合せ（</a:t>
            </a:r>
            <a:r>
              <a:rPr kumimoji="1" lang="en-US" altLang="ja-JP"/>
              <a:t>6/11</a:t>
            </a:r>
            <a:r>
              <a:rPr kumimoji="1" lang="ja-JP" altLang="en-US"/>
              <a:t>メール送付版）</a:t>
            </a: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5954-D34F-4DA7-92EA-7E73696FC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7278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4C8A-D091-4BDF-BF82-4C030798BAF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DC4B2E0E-2003-4094-BB46-A0871D4EDF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2020/6/24</a:t>
            </a:r>
            <a:r>
              <a:rPr kumimoji="1" lang="ja-JP" altLang="en-US"/>
              <a:t>打合せ（</a:t>
            </a:r>
            <a:r>
              <a:rPr kumimoji="1" lang="en-US" altLang="ja-JP"/>
              <a:t>6/11</a:t>
            </a:r>
            <a:r>
              <a:rPr kumimoji="1" lang="ja-JP" altLang="en-US"/>
              <a:t>メール送付版）</a:t>
            </a:r>
          </a:p>
        </p:txBody>
      </p:sp>
    </p:spTree>
    <p:extLst>
      <p:ext uri="{BB962C8B-B14F-4D97-AF65-F5344CB8AC3E}">
        <p14:creationId xmlns:p14="http://schemas.microsoft.com/office/powerpoint/2010/main" val="236122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本日は、</a:t>
            </a:r>
            <a:endParaRPr kumimoji="1" lang="en-US" altLang="ja-JP" dirty="0"/>
          </a:p>
          <a:p>
            <a:r>
              <a:rPr kumimoji="1" lang="ja-JP" altLang="en-US" dirty="0"/>
              <a:t>・はじめに検討にいたった背景</a:t>
            </a:r>
            <a:endParaRPr kumimoji="1" lang="en-US" altLang="ja-JP" dirty="0"/>
          </a:p>
          <a:p>
            <a:r>
              <a:rPr kumimoji="1" lang="ja-JP" altLang="en-US" dirty="0"/>
              <a:t>・検討内容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の流れで話します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4C8A-D091-4BDF-BF82-4C030798BAF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B5CD9697-48B3-46C0-8E27-D2D9C29DFE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2020/6/24</a:t>
            </a:r>
            <a:r>
              <a:rPr kumimoji="1" lang="ja-JP" altLang="en-US"/>
              <a:t>打合せ（</a:t>
            </a:r>
            <a:r>
              <a:rPr kumimoji="1" lang="en-US" altLang="ja-JP"/>
              <a:t>6/11</a:t>
            </a:r>
            <a:r>
              <a:rPr kumimoji="1" lang="ja-JP" altLang="en-US"/>
              <a:t>メール送付版）</a:t>
            </a:r>
          </a:p>
        </p:txBody>
      </p:sp>
    </p:spTree>
    <p:extLst>
      <p:ext uri="{BB962C8B-B14F-4D97-AF65-F5344CB8AC3E}">
        <p14:creationId xmlns:p14="http://schemas.microsoft.com/office/powerpoint/2010/main" val="78706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本日は、</a:t>
            </a:r>
            <a:endParaRPr kumimoji="1" lang="en-US" altLang="ja-JP" dirty="0"/>
          </a:p>
          <a:p>
            <a:r>
              <a:rPr kumimoji="1" lang="ja-JP" altLang="en-US" dirty="0"/>
              <a:t>・はじめに検討にいたった背景</a:t>
            </a:r>
            <a:endParaRPr kumimoji="1" lang="en-US" altLang="ja-JP" dirty="0"/>
          </a:p>
          <a:p>
            <a:r>
              <a:rPr kumimoji="1" lang="ja-JP" altLang="en-US" dirty="0"/>
              <a:t>・検討内容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の流れで話します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4C8A-D091-4BDF-BF82-4C030798BAF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E7E7F177-C0A5-4BD1-8086-0D4E1F0102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2020/6/24</a:t>
            </a:r>
            <a:r>
              <a:rPr kumimoji="1" lang="ja-JP" altLang="en-US"/>
              <a:t>打合せ（</a:t>
            </a:r>
            <a:r>
              <a:rPr kumimoji="1" lang="en-US" altLang="ja-JP"/>
              <a:t>6/11</a:t>
            </a:r>
            <a:r>
              <a:rPr kumimoji="1" lang="ja-JP" altLang="en-US"/>
              <a:t>メール送付版）</a:t>
            </a:r>
          </a:p>
        </p:txBody>
      </p:sp>
    </p:spTree>
    <p:extLst>
      <p:ext uri="{BB962C8B-B14F-4D97-AF65-F5344CB8AC3E}">
        <p14:creationId xmlns:p14="http://schemas.microsoft.com/office/powerpoint/2010/main" val="310750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本日は、</a:t>
            </a:r>
            <a:endParaRPr kumimoji="1" lang="en-US" altLang="ja-JP" dirty="0"/>
          </a:p>
          <a:p>
            <a:r>
              <a:rPr kumimoji="1" lang="ja-JP" altLang="en-US" dirty="0"/>
              <a:t>・はじめに検討にいたった背景</a:t>
            </a:r>
            <a:endParaRPr kumimoji="1" lang="en-US" altLang="ja-JP" dirty="0"/>
          </a:p>
          <a:p>
            <a:r>
              <a:rPr kumimoji="1" lang="ja-JP" altLang="en-US" dirty="0"/>
              <a:t>・検討内容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の流れで話します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4C8A-D091-4BDF-BF82-4C030798BAF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97661FF5-4E93-40C7-A235-5A533E616F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2020/6/24</a:t>
            </a:r>
            <a:r>
              <a:rPr kumimoji="1" lang="ja-JP" altLang="en-US"/>
              <a:t>打合せ（</a:t>
            </a:r>
            <a:r>
              <a:rPr kumimoji="1" lang="en-US" altLang="ja-JP"/>
              <a:t>6/11</a:t>
            </a:r>
            <a:r>
              <a:rPr kumimoji="1" lang="ja-JP" altLang="en-US"/>
              <a:t>メール送付版）</a:t>
            </a:r>
          </a:p>
        </p:txBody>
      </p:sp>
    </p:spTree>
    <p:extLst>
      <p:ext uri="{BB962C8B-B14F-4D97-AF65-F5344CB8AC3E}">
        <p14:creationId xmlns:p14="http://schemas.microsoft.com/office/powerpoint/2010/main" val="216745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2FC9846-B589-4E3C-9EC8-570EB8DEF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B35F5D26-FCB4-485F-AF71-1B02AF99F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A94CAC7-423F-4020-BA66-598C8AA4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2D9B9CA5-4CB9-42B2-9ED5-DE515BDA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76DFFC1C-D6A9-4CD4-A814-AF65FFAD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67B2CED-9EE7-46D8-96D4-AE9F3BB3BE4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498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17FFC4E-F034-4B84-A37A-9BC5F024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72F1302A-1EBA-4C78-A87E-2E05E63D8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10B4ECD-863F-4F24-952F-77FD066D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8494E9E-73EE-453D-81A6-6C1BA360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66E7105-D413-49AD-8B8F-AC3EEE86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48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BF7D3D80-66EF-499C-858D-48A65B230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D75612B5-8231-41B2-9AFE-4799E0A6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C826738-3056-4C40-B0DD-DC488B64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62AA121-FB92-4EBF-8828-9EB42692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37CEEFE-EF85-49D2-BAFF-C27BF523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7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F6CF7EE-652B-4240-A205-3B43EE0E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C171C7D-9EF8-4B9F-9205-C5819D3F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E34A2D0-E7EF-40D3-BC1E-203C4BBA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1BF2F90-D5EF-4B88-AC18-50965F91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C4FC24F-3E04-42F3-906A-00502517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98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21FA31B-AAA6-4DF4-BFE6-DEF2B388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6B9023AA-DA43-4863-B681-79B06F48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A0FAB6B9-3F84-4A56-8236-30E2F707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65ED0D5-DB7C-4D11-A11B-8FD30EA6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3C56DEFB-4831-4F0A-80C3-C349218D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6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ADEB5FA-3D75-4443-B724-5CD35247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26BD24D-5842-4176-B85C-78F0FD167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186BE009-2148-4E87-80DC-A8ED36C3A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BA6EE29D-F323-45C1-9749-C08FD203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4C38C087-8592-4889-B174-37F288D8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FB05211D-B981-43A7-8ADA-C19D8578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49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F124751-D7FA-4EBE-A1B5-EAE7E1C7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0932A211-8D49-42BA-9197-2E7A4B5BF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F2D99214-7B5A-4CD0-8560-C9909DA06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C95A8570-3E37-442A-B808-78777CF53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79A9F6CA-1F48-4CBA-8978-191A419FE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5734167B-0620-4F8C-AD92-4928368B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4F03E652-85D3-40C9-9341-62BDC6CF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9249A5BF-B7FA-4805-B623-4602C009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79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1A62F39-0883-4D13-9415-F9301D38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E4749DBA-6A6E-4E89-B6CD-4C1A5B8C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95AD91F5-FD5B-4385-B193-011D48A7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953C1502-5E6C-444B-94A7-0998C145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E0903C73-FFC3-49B7-8B39-A84B1E1A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64E5B9B3-E365-4122-8952-1705EFD8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5007FD87-1634-4F65-99C4-0E3CDC17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44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644BEBA-AE53-4412-8418-30CB25EC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DCA0FEE-6D21-440A-9893-CF8B7FECF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B18FD44E-3679-4EEF-9013-70B59D26F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6C32159D-BC13-42C9-A2FB-6CB2C3A1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27D4E700-BFEA-4527-A980-83D62558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D99A7BDF-D2D0-4DF1-BAF4-07EC30E8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02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199AE02-C459-4C11-BBCB-CA2F1E2C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F7DF237A-9E69-4184-B096-C084DB7A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017941D0-9289-4F14-9BD3-FF1932052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3D95CC49-2631-4823-BE38-1B4FCEB2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BFDB735F-CBB1-445D-A9EC-B0EED23C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2280DC32-F793-4A68-A2CA-41A20E24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2CED-9EE7-46D8-96D4-AE9F3BB3B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3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accent1">
                <a:lumMod val="5000"/>
                <a:lumOff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6000">
              <a:srgbClr val="CCE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4C033618-F72B-4CDF-AFD8-20384234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BCDA3518-6E7E-45D3-AF09-897843405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71F2BAE-06D7-492D-83B1-DE6EF6760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7904-E9D6-4CF0-BC26-3DDB450AAC88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5CF2A6E-464E-44DF-AD35-9E8D92542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C57049E2-4BAE-4713-B575-89DCEE03E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2CED-9EE7-46D8-96D4-AE9F3BB3BE4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56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\\ykcoastsv02\daily\&#27839;&#23736;&#28207;&#28286;&#20107;&#26989;&#37096;\2020jobs\200155_&#38306;&#38272;&#33322;&#36335;_&#22475;&#27809;&#23550;&#31574;&#36039;&#26009;&#20316;&#25104;&#26989;&#21209;\05_&#25171;&#21512;&#12379;&#36039;&#26009;\fig\&#23455;&#36074;&#22475;&#27809;&#37327;&#22259;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emf"/><Relationship Id="rId7" Type="http://schemas.openxmlformats.org/officeDocument/2006/relationships/image" Target="file:///\\ykcoastsv01\daily\&#27839;&#23736;&#28023;&#23736;&#20107;&#26989;&#37096;\2018jobs\181390_&#38306;&#38272;&#33322;&#36335;&#22475;&#27809;&#23550;&#31574;&#26908;&#35342;&#26989;&#21209;\05_&#25171;&#21512;&#12379;&#36039;&#26009;\fig\&#20961;&#20363;_&#27178;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fig/&#22475;&#27809;&#36895;&#24230;&#20998;&#24067;&#22259;_&#20840;&#20998;&#21106;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emf"/><Relationship Id="rId7" Type="http://schemas.openxmlformats.org/officeDocument/2006/relationships/image" Target="file:///\\ykcoastsv01\daily\&#27839;&#23736;&#28023;&#23736;&#20107;&#26989;&#37096;\2018jobs\181390_&#38306;&#38272;&#33322;&#36335;&#22475;&#27809;&#23550;&#31574;&#26908;&#35342;&#26989;&#21209;\05_&#25171;&#21512;&#12379;&#36039;&#26009;\fig\&#20961;&#20363;_&#27178;.png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file:///\\YKCOASTSV01\daily\&#27839;&#23736;&#28023;&#23736;&#20107;&#26989;&#37096;\2018jobs\181390_&#38306;&#38272;&#33322;&#36335;&#22475;&#27809;&#23550;&#31574;&#26908;&#35342;&#26989;&#21209;\05_&#25171;&#21512;&#12379;&#36039;&#26009;\fig\&#22475;&#27809;&#36895;&#24230;&#20998;&#24067;&#22259;_&#20840;&#20998;&#21106;+AIS.png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file:///\\ykcoastsv01\daily\&#27839;&#23736;&#28023;&#23736;&#20107;&#26989;&#37096;\2018jobs\181390_&#38306;&#38272;&#33322;&#36335;&#22475;&#27809;&#23550;&#31574;&#26908;&#35342;&#26989;&#21209;\04_&#35299;&#26512;&#12539;&#26908;&#35342;&#12539;&#35373;&#35336;&#38306;&#36899;\&#29694;&#22320;_&#27994;&#28203;&#26178;&#12398;&#22303;&#30722;&#31227;&#21205;&#29366;&#27841;&#35519;&#26619;\&#20316;&#25104;&#22259;&#38754;_1&#22238;&#30446;\KAISHO.2\towing-003-ss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902" y="1121434"/>
            <a:ext cx="12028098" cy="2518913"/>
          </a:xfrm>
        </p:spPr>
        <p:txBody>
          <a:bodyPr>
            <a:noAutofit/>
          </a:bodyPr>
          <a:lstStyle/>
          <a:p>
            <a:r>
              <a:rPr lang="ja-JP" altLang="en-US" sz="3600" b="1" dirty="0"/>
              <a:t>関門航路（南東水道）における埋没メカニズムについて</a:t>
            </a:r>
            <a:r>
              <a:rPr lang="en-US" altLang="ja-JP" sz="3600" b="1" dirty="0"/>
              <a:t/>
            </a:r>
            <a:br>
              <a:rPr lang="en-US" altLang="ja-JP" sz="3600" b="1" dirty="0"/>
            </a:br>
            <a:r>
              <a:rPr lang="en-US" altLang="ja-JP" sz="3600" b="1" dirty="0"/>
              <a:t/>
            </a:r>
            <a:br>
              <a:rPr lang="en-US" altLang="ja-JP" sz="3600" b="1" dirty="0"/>
            </a:br>
            <a:r>
              <a:rPr lang="ja-JP" altLang="en-US" sz="3600" b="1" dirty="0"/>
              <a:t>－効率的な航路整備・維持管理方法の提案－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031202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5834" y="5412557"/>
            <a:ext cx="432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海洋環境・防災課　納戸陽大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535717"/>
            <a:ext cx="606810" cy="67355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527198" y="4415295"/>
            <a:ext cx="35130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国土交通省　九州地方整備局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関門航路事務所</a:t>
            </a:r>
          </a:p>
        </p:txBody>
      </p:sp>
    </p:spTree>
    <p:extLst>
      <p:ext uri="{BB962C8B-B14F-4D97-AF65-F5344CB8AC3E}">
        <p14:creationId xmlns:p14="http://schemas.microsoft.com/office/powerpoint/2010/main" val="27291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0467D99-AE24-4DEE-AED2-108FED9E5846}"/>
              </a:ext>
            </a:extLst>
          </p:cNvPr>
          <p:cNvSpPr/>
          <p:nvPr/>
        </p:nvSpPr>
        <p:spPr>
          <a:xfrm>
            <a:off x="0" y="-5500"/>
            <a:ext cx="12192000" cy="12068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E87A1B9-979E-4060-A404-1D5368C5DDCE}"/>
              </a:ext>
            </a:extLst>
          </p:cNvPr>
          <p:cNvSpPr txBox="1"/>
          <p:nvPr/>
        </p:nvSpPr>
        <p:spPr>
          <a:xfrm>
            <a:off x="0" y="5557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第</a:t>
            </a:r>
            <a:r>
              <a:rPr lang="en-US" altLang="ja-JP" sz="3600" dirty="0">
                <a:solidFill>
                  <a:schemeClr val="bg1"/>
                </a:solidFill>
              </a:rPr>
              <a:t>3</a:t>
            </a:r>
            <a:r>
              <a:rPr lang="ja-JP" altLang="en-US" sz="3600" dirty="0">
                <a:solidFill>
                  <a:schemeClr val="bg1"/>
                </a:solidFill>
              </a:rPr>
              <a:t>章　新たな埋没予測手法の開発と実質埋没土量の推定</a:t>
            </a:r>
            <a:endParaRPr lang="en-US" altLang="ja-JP" sz="3600" dirty="0">
              <a:solidFill>
                <a:schemeClr val="bg1"/>
              </a:solidFill>
            </a:endParaRPr>
          </a:p>
          <a:p>
            <a:r>
              <a:rPr lang="en-US" altLang="ja-JP" sz="3600" dirty="0">
                <a:solidFill>
                  <a:schemeClr val="bg1"/>
                </a:solidFill>
              </a:rPr>
              <a:t>(1)</a:t>
            </a:r>
            <a:r>
              <a:rPr lang="ja-JP" altLang="en-US" sz="3600" dirty="0">
                <a:solidFill>
                  <a:schemeClr val="bg1"/>
                </a:solidFill>
              </a:rPr>
              <a:t>潮流等自然要因の埋没予測モデルの構築</a:t>
            </a:r>
          </a:p>
        </p:txBody>
      </p:sp>
      <p:sp>
        <p:nvSpPr>
          <p:cNvPr id="18" name="テキスト ボックス 225">
            <a:extLst>
              <a:ext uri="{FF2B5EF4-FFF2-40B4-BE49-F238E27FC236}">
                <a16:creationId xmlns:a16="http://schemas.microsoft.com/office/drawing/2014/main" xmlns="" id="{CE63B59F-1A38-4DC1-83AE-D3CF8814C441}"/>
              </a:ext>
            </a:extLst>
          </p:cNvPr>
          <p:cNvSpPr txBox="1"/>
          <p:nvPr/>
        </p:nvSpPr>
        <p:spPr>
          <a:xfrm>
            <a:off x="195429" y="1173960"/>
            <a:ext cx="4041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/>
              <a:t>ベースモデル</a:t>
            </a:r>
            <a:endParaRPr kumimoji="1" lang="en-US" altLang="ja-JP" sz="2800" dirty="0"/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下関港湾空港技術調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2800" b="1" dirty="0">
                <a:solidFill>
                  <a:srgbClr val="FF0000"/>
                </a:solidFill>
              </a:rPr>
              <a:t>　査事務所が開発した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2800" b="1" dirty="0">
                <a:solidFill>
                  <a:srgbClr val="FF0000"/>
                </a:solidFill>
              </a:rPr>
              <a:t>　埋没予測モデル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446EA3BC-32B6-4AE8-BE00-43A26FE5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14" y="1230718"/>
            <a:ext cx="7898921" cy="194553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5374EF88-2200-49AE-9CBE-777CA706DA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0" y="3236323"/>
            <a:ext cx="5038425" cy="332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xmlns="" id="{CAED64D2-4D6B-4DF9-83BF-49E3C5DB7197}"/>
              </a:ext>
            </a:extLst>
          </p:cNvPr>
          <p:cNvSpPr/>
          <p:nvPr/>
        </p:nvSpPr>
        <p:spPr>
          <a:xfrm rot="1183951">
            <a:off x="6881228" y="1325687"/>
            <a:ext cx="626393" cy="496836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255D4FA7-D0C8-4517-9DA6-F9085BB40A00}"/>
              </a:ext>
            </a:extLst>
          </p:cNvPr>
          <p:cNvSpPr txBox="1"/>
          <p:nvPr/>
        </p:nvSpPr>
        <p:spPr>
          <a:xfrm>
            <a:off x="7378776" y="1202574"/>
            <a:ext cx="2146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主な土砂供給方向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2A750E6E-D04D-4966-B7DB-CD514F405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252" y="1960107"/>
            <a:ext cx="6177793" cy="44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33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34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35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36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37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38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39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40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41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42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43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44</a:t>
            </a:r>
            <a:r>
              <a:rPr 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    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45</a:t>
            </a:r>
            <a:endParaRPr lang="ja-JP" sz="12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0DC2063E-9635-4876-A8B6-4BC9866D7681}"/>
              </a:ext>
            </a:extLst>
          </p:cNvPr>
          <p:cNvSpPr txBox="1"/>
          <p:nvPr/>
        </p:nvSpPr>
        <p:spPr>
          <a:xfrm>
            <a:off x="5418880" y="2984397"/>
            <a:ext cx="5350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自然現象による埋没の再現計算結果（年間埋没量）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10E8C607-2084-43C1-B38D-444C5E3988E4}"/>
              </a:ext>
            </a:extLst>
          </p:cNvPr>
          <p:cNvSpPr txBox="1"/>
          <p:nvPr/>
        </p:nvSpPr>
        <p:spPr>
          <a:xfrm>
            <a:off x="7628254" y="6519446"/>
            <a:ext cx="419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長期平均的な航路埋没量の再現計算結果</a:t>
            </a:r>
          </a:p>
        </p:txBody>
      </p:sp>
      <p:sp>
        <p:nvSpPr>
          <p:cNvPr id="22" name="テキスト ボックス 12">
            <a:extLst>
              <a:ext uri="{FF2B5EF4-FFF2-40B4-BE49-F238E27FC236}">
                <a16:creationId xmlns:a16="http://schemas.microsoft.com/office/drawing/2014/main" xmlns="" id="{054BA63D-81CD-457E-AAC4-35C12C87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929" y="5571629"/>
            <a:ext cx="3510116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※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ja-JP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エラーバー</a:t>
            </a:r>
            <a:r>
              <a:rPr lang="ja-JP" altLang="en-US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は</a:t>
            </a:r>
            <a:r>
              <a:rPr lang="ja-JP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深浅測量データの</a:t>
            </a:r>
            <a:endParaRPr lang="en-US" altLang="ja-JP" sz="12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algn="ctr">
              <a:spcAft>
                <a:spcPts val="0"/>
              </a:spcAft>
            </a:pPr>
            <a:r>
              <a:rPr lang="ja-JP" sz="12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各ブロック内の地形変化量の標準偏差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xmlns="" id="{814C220B-B41D-468F-9E3D-B198D6F49F93}"/>
              </a:ext>
            </a:extLst>
          </p:cNvPr>
          <p:cNvSpPr/>
          <p:nvPr/>
        </p:nvSpPr>
        <p:spPr>
          <a:xfrm>
            <a:off x="1586605" y="2937414"/>
            <a:ext cx="723568" cy="659959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25">
            <a:extLst>
              <a:ext uri="{FF2B5EF4-FFF2-40B4-BE49-F238E27FC236}">
                <a16:creationId xmlns:a16="http://schemas.microsoft.com/office/drawing/2014/main" xmlns="" id="{94DE5EB1-8B25-49DA-A395-A525F62B1B15}"/>
              </a:ext>
            </a:extLst>
          </p:cNvPr>
          <p:cNvSpPr txBox="1"/>
          <p:nvPr/>
        </p:nvSpPr>
        <p:spPr>
          <a:xfrm>
            <a:off x="195429" y="3605257"/>
            <a:ext cx="6620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/>
              <a:t>南東</a:t>
            </a:r>
            <a:r>
              <a:rPr kumimoji="1" lang="ja-JP" altLang="en-US" sz="2800" dirty="0" smtClean="0"/>
              <a:t>水道の特徴的</a:t>
            </a:r>
            <a:r>
              <a:rPr kumimoji="1" lang="ja-JP" altLang="en-US" sz="2800" dirty="0"/>
              <a:t>な水理現象である密度流等を考慮できるように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改良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endParaRPr lang="en-US" altLang="ja-JP" sz="2800" dirty="0"/>
          </a:p>
          <a:p>
            <a:endParaRPr lang="en-US" altLang="ja-JP" sz="2800" dirty="0"/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xmlns="" id="{F11BA589-53A1-4544-933E-45272A0E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BDFAECF4-729B-46B2-990F-A940633DC5F9}"/>
              </a:ext>
            </a:extLst>
          </p:cNvPr>
          <p:cNvSpPr/>
          <p:nvPr/>
        </p:nvSpPr>
        <p:spPr>
          <a:xfrm>
            <a:off x="6946709" y="3236324"/>
            <a:ext cx="5169391" cy="32831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下 9">
            <a:extLst>
              <a:ext uri="{FF2B5EF4-FFF2-40B4-BE49-F238E27FC236}">
                <a16:creationId xmlns:a16="http://schemas.microsoft.com/office/drawing/2014/main" xmlns="" id="{0BD1BBF6-1772-4BAD-892F-CFF3737AA6D1}"/>
              </a:ext>
            </a:extLst>
          </p:cNvPr>
          <p:cNvSpPr/>
          <p:nvPr/>
        </p:nvSpPr>
        <p:spPr>
          <a:xfrm>
            <a:off x="1586605" y="4513198"/>
            <a:ext cx="732701" cy="6799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xmlns="" id="{2EB57FC4-3CED-4C69-B0FA-F72DFB78FF2B}"/>
              </a:ext>
            </a:extLst>
          </p:cNvPr>
          <p:cNvSpPr/>
          <p:nvPr/>
        </p:nvSpPr>
        <p:spPr>
          <a:xfrm>
            <a:off x="195428" y="5393419"/>
            <a:ext cx="11476112" cy="118348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・南東水道における自然要因での埋没予測がリアルに再現できた。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0467D99-AE24-4DEE-AED2-108FED9E5846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E87A1B9-979E-4060-A404-1D5368C5DDCE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３．</a:t>
            </a:r>
            <a:r>
              <a:rPr lang="en-US" altLang="ja-JP" sz="3600" dirty="0">
                <a:solidFill>
                  <a:schemeClr val="bg1"/>
                </a:solidFill>
              </a:rPr>
              <a:t>(2)</a:t>
            </a:r>
            <a:r>
              <a:rPr lang="ja-JP" altLang="en-US" sz="3600" dirty="0">
                <a:solidFill>
                  <a:schemeClr val="bg1"/>
                </a:solidFill>
              </a:rPr>
              <a:t> 船舶航行時の土砂移動モデルの構築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9687D6B2-B5F3-43E2-B553-8DE6AAE335F2}"/>
              </a:ext>
            </a:extLst>
          </p:cNvPr>
          <p:cNvSpPr txBox="1"/>
          <p:nvPr/>
        </p:nvSpPr>
        <p:spPr>
          <a:xfrm>
            <a:off x="249051" y="6429754"/>
            <a:ext cx="5003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船舶航行時（</a:t>
            </a:r>
            <a:r>
              <a:rPr kumimoji="1" lang="en-US" altLang="ja-JP" sz="1600" b="1" dirty="0"/>
              <a:t>1</a:t>
            </a:r>
            <a:r>
              <a:rPr kumimoji="1" lang="ja-JP" altLang="en-US" sz="1600" b="1" dirty="0"/>
              <a:t>隻分）の土砂巻上げ量の再現計算結果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367EDD17-AA57-4DB4-BD5B-F933307F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24" y="13894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F44C94D-5FE7-4EC4-A5B7-40CFD725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" name="テキスト ボックス 225">
            <a:extLst>
              <a:ext uri="{FF2B5EF4-FFF2-40B4-BE49-F238E27FC236}">
                <a16:creationId xmlns:a16="http://schemas.microsoft.com/office/drawing/2014/main" xmlns="" id="{AE726C56-F74B-4D12-AAC1-6C235AD73CFC}"/>
              </a:ext>
            </a:extLst>
          </p:cNvPr>
          <p:cNvSpPr txBox="1"/>
          <p:nvPr/>
        </p:nvSpPr>
        <p:spPr>
          <a:xfrm>
            <a:off x="335815" y="965425"/>
            <a:ext cx="11728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solidFill>
                  <a:srgbClr val="FF0000"/>
                </a:solidFill>
              </a:rPr>
              <a:t>中国地方整備局で構築</a:t>
            </a:r>
            <a:r>
              <a:rPr lang="ja-JP" altLang="en-US" sz="2800" dirty="0"/>
              <a:t>されたモデルを南東水道に適用</a:t>
            </a:r>
            <a:r>
              <a:rPr lang="ja-JP" altLang="en-US" sz="2800" dirty="0" smtClean="0"/>
              <a:t>した。</a:t>
            </a:r>
            <a:endParaRPr lang="en-US" altLang="ja-JP" sz="2800" dirty="0" smtClean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dirty="0" smtClean="0"/>
              <a:t>船舶</a:t>
            </a:r>
            <a:r>
              <a:rPr kumimoji="1" lang="ja-JP" altLang="en-US" sz="2800" dirty="0"/>
              <a:t>航行時の巻上げ量（観測結果）を再現することで妥当性を検証</a:t>
            </a: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dirty="0" smtClean="0"/>
              <a:t>船舶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隻毎</a:t>
            </a:r>
            <a:r>
              <a:rPr kumimoji="1" lang="ja-JP" altLang="en-US" sz="2800" dirty="0"/>
              <a:t>の計算結果</a:t>
            </a:r>
            <a:r>
              <a:rPr kumimoji="1" lang="ja-JP" altLang="en-US" sz="2800" dirty="0" smtClean="0"/>
              <a:t>と年間の航行船舶数を重ね合わせることで</a:t>
            </a:r>
            <a:endParaRPr kumimoji="1" lang="en-US" altLang="ja-JP" sz="2800" dirty="0" smtClean="0"/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　 縦断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ブロック別・横断区画別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の年間侵食量</a:t>
            </a:r>
            <a:r>
              <a:rPr lang="ja-JP" altLang="en-US" sz="2800" b="1" dirty="0">
                <a:solidFill>
                  <a:srgbClr val="FF0000"/>
                </a:solidFill>
              </a:rPr>
              <a:t>が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計算可能</a:t>
            </a:r>
            <a:r>
              <a:rPr kumimoji="1" lang="ja-JP" altLang="en-US" sz="2800" dirty="0"/>
              <a:t>となった。</a:t>
            </a:r>
            <a:endParaRPr kumimoji="1" lang="en-US" altLang="ja-JP" sz="2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CBD38F36-BDB0-46D4-B334-28A2B2E9DFCB}"/>
              </a:ext>
            </a:extLst>
          </p:cNvPr>
          <p:cNvSpPr txBox="1"/>
          <p:nvPr/>
        </p:nvSpPr>
        <p:spPr>
          <a:xfrm>
            <a:off x="6146120" y="6429754"/>
            <a:ext cx="5666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航行船舶による年間侵食量の計算結果（</a:t>
            </a:r>
            <a:r>
              <a:rPr lang="ja-JP" altLang="en-US" sz="1600" b="1" dirty="0"/>
              <a:t>航路水深</a:t>
            </a:r>
            <a:r>
              <a:rPr lang="en-US" altLang="ja-JP" sz="1600" b="1" dirty="0"/>
              <a:t>13m</a:t>
            </a:r>
            <a:r>
              <a:rPr kumimoji="1" lang="ja-JP" altLang="en-US" sz="1600" b="1" dirty="0"/>
              <a:t>）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xmlns="" id="{D11BF5A1-3BE7-48B6-8E15-3F350D82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BC9C223D-13B6-4AEE-9F8D-56BB4AA21C07}"/>
              </a:ext>
            </a:extLst>
          </p:cNvPr>
          <p:cNvGrpSpPr/>
          <p:nvPr/>
        </p:nvGrpSpPr>
        <p:grpSpPr>
          <a:xfrm>
            <a:off x="127256" y="3160669"/>
            <a:ext cx="5336792" cy="3175629"/>
            <a:chOff x="26579" y="3212194"/>
            <a:chExt cx="4504478" cy="2680365"/>
          </a:xfrm>
        </p:grpSpPr>
        <p:pic>
          <p:nvPicPr>
            <p:cNvPr id="5122" name="図 23">
              <a:extLst>
                <a:ext uri="{FF2B5EF4-FFF2-40B4-BE49-F238E27FC236}">
                  <a16:creationId xmlns:a16="http://schemas.microsoft.com/office/drawing/2014/main" xmlns="" id="{CBA4D0BF-1E41-461B-839E-D987A5E40E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59" r="14740" b="5215"/>
            <a:stretch/>
          </p:blipFill>
          <p:spPr bwMode="auto">
            <a:xfrm>
              <a:off x="226634" y="3212194"/>
              <a:ext cx="4304423" cy="255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9514C3DD-8181-4D72-B131-A3F28F0CE8CD}"/>
                </a:ext>
              </a:extLst>
            </p:cNvPr>
            <p:cNvSpPr txBox="1"/>
            <p:nvPr/>
          </p:nvSpPr>
          <p:spPr>
            <a:xfrm>
              <a:off x="1875558" y="5584782"/>
              <a:ext cx="15090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検証ケース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xmlns="" id="{938A625C-D352-42F0-B8BA-E9DD296BC016}"/>
                </a:ext>
              </a:extLst>
            </p:cNvPr>
            <p:cNvSpPr txBox="1"/>
            <p:nvPr/>
          </p:nvSpPr>
          <p:spPr>
            <a:xfrm>
              <a:off x="26579" y="3530017"/>
              <a:ext cx="400110" cy="1919633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船舶による巻き上げ量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A8772C35-1E9F-408F-86D2-63FC591E308F}"/>
              </a:ext>
            </a:extLst>
          </p:cNvPr>
          <p:cNvGrpSpPr/>
          <p:nvPr/>
        </p:nvGrpSpPr>
        <p:grpSpPr>
          <a:xfrm>
            <a:off x="5362354" y="3770428"/>
            <a:ext cx="6741095" cy="2553170"/>
            <a:chOff x="5362354" y="3770428"/>
            <a:chExt cx="6741095" cy="2553170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xmlns="" id="{DD4FE815-9EEB-40D0-888A-CEA9AB1AA0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9" r="4080"/>
            <a:stretch/>
          </p:blipFill>
          <p:spPr bwMode="auto">
            <a:xfrm>
              <a:off x="5410121" y="3770428"/>
              <a:ext cx="6693328" cy="255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xmlns="" id="{15C6CF79-2181-4F80-A57F-D2B038ADF224}"/>
                </a:ext>
              </a:extLst>
            </p:cNvPr>
            <p:cNvSpPr txBox="1"/>
            <p:nvPr/>
          </p:nvSpPr>
          <p:spPr>
            <a:xfrm>
              <a:off x="5362354" y="3865618"/>
              <a:ext cx="19353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侵食量（</a:t>
              </a:r>
              <a:r>
                <a:rPr kumimoji="1" lang="en-US" altLang="ja-JP" sz="1400" b="1" dirty="0"/>
                <a:t>cm</a:t>
              </a:r>
              <a:r>
                <a:rPr kumimoji="1" lang="ja-JP" altLang="en-US" sz="1400" b="1" dirty="0"/>
                <a:t>／年）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xmlns="" id="{73D7DEC2-D977-4F58-A715-891E0BEF625A}"/>
                </a:ext>
              </a:extLst>
            </p:cNvPr>
            <p:cNvSpPr txBox="1"/>
            <p:nvPr/>
          </p:nvSpPr>
          <p:spPr>
            <a:xfrm>
              <a:off x="5464048" y="6000086"/>
              <a:ext cx="10993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関門海峡側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xmlns="" id="{A03D0A6B-E10C-4EC9-8F03-98E484668DF4}"/>
                </a:ext>
              </a:extLst>
            </p:cNvPr>
            <p:cNvSpPr txBox="1"/>
            <p:nvPr/>
          </p:nvSpPr>
          <p:spPr>
            <a:xfrm>
              <a:off x="10272873" y="6015821"/>
              <a:ext cx="10993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周防灘側</a:t>
              </a: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F61BC50A-089A-42DE-8B04-68AF9596631D}"/>
              </a:ext>
            </a:extLst>
          </p:cNvPr>
          <p:cNvSpPr/>
          <p:nvPr/>
        </p:nvSpPr>
        <p:spPr>
          <a:xfrm>
            <a:off x="5378514" y="3826992"/>
            <a:ext cx="6724935" cy="2532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A1FB85CE-D33F-450A-B012-58085F998359}"/>
              </a:ext>
            </a:extLst>
          </p:cNvPr>
          <p:cNvSpPr/>
          <p:nvPr/>
        </p:nvSpPr>
        <p:spPr>
          <a:xfrm>
            <a:off x="249051" y="3124729"/>
            <a:ext cx="5099772" cy="31831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0467D99-AE24-4DEE-AED2-108FED9E5846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E87A1B9-979E-4060-A404-1D5368C5DDCE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３．</a:t>
            </a:r>
            <a:r>
              <a:rPr lang="en-US" altLang="ja-JP" sz="3600" dirty="0">
                <a:solidFill>
                  <a:schemeClr val="bg1"/>
                </a:solidFill>
              </a:rPr>
              <a:t>(3)</a:t>
            </a:r>
            <a:r>
              <a:rPr lang="ja-JP" altLang="en-US" sz="3600" dirty="0">
                <a:solidFill>
                  <a:schemeClr val="bg1"/>
                </a:solidFill>
              </a:rPr>
              <a:t>　実質埋没量の算定結果（総括）</a:t>
            </a:r>
          </a:p>
        </p:txBody>
      </p:sp>
      <p:sp>
        <p:nvSpPr>
          <p:cNvPr id="18" name="テキスト ボックス 225">
            <a:extLst>
              <a:ext uri="{FF2B5EF4-FFF2-40B4-BE49-F238E27FC236}">
                <a16:creationId xmlns:a16="http://schemas.microsoft.com/office/drawing/2014/main" xmlns="" id="{CE63B59F-1A38-4DC1-83AE-D3CF8814C441}"/>
              </a:ext>
            </a:extLst>
          </p:cNvPr>
          <p:cNvSpPr txBox="1"/>
          <p:nvPr/>
        </p:nvSpPr>
        <p:spPr>
          <a:xfrm>
            <a:off x="90859" y="945341"/>
            <a:ext cx="37987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ja-JP" altLang="en-US" sz="2800" dirty="0"/>
              <a:t>「見掛けの埋没量＋</a:t>
            </a:r>
            <a:r>
              <a:rPr kumimoji="1" lang="en-US" altLang="ja-JP" sz="2800" dirty="0"/>
              <a:t>54.6</a:t>
            </a:r>
            <a:r>
              <a:rPr kumimoji="1" lang="ja-JP" altLang="en-US" sz="2800" dirty="0"/>
              <a:t>万</a:t>
            </a:r>
            <a:r>
              <a:rPr kumimoji="1" lang="en-US" altLang="ja-JP" sz="2800" dirty="0"/>
              <a:t>m3</a:t>
            </a:r>
            <a:r>
              <a:rPr kumimoji="1" lang="ja-JP" altLang="en-US" sz="2800" dirty="0"/>
              <a:t>／年」のうち、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現況の「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実質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埋没量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　＋</a:t>
            </a:r>
            <a:r>
              <a:rPr lang="en-US" altLang="ja-JP" sz="2800" b="1" dirty="0">
                <a:solidFill>
                  <a:srgbClr val="FF0000"/>
                </a:solidFill>
              </a:rPr>
              <a:t>26.3</a:t>
            </a:r>
            <a:r>
              <a:rPr lang="ja-JP" altLang="en-US" sz="2800" b="1" dirty="0">
                <a:solidFill>
                  <a:srgbClr val="FF0000"/>
                </a:solidFill>
              </a:rPr>
              <a:t>万</a:t>
            </a:r>
            <a:r>
              <a:rPr lang="en-US" altLang="ja-JP" sz="2800" b="1" dirty="0">
                <a:solidFill>
                  <a:srgbClr val="FF0000"/>
                </a:solidFill>
              </a:rPr>
              <a:t>m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3</a:t>
            </a:r>
            <a:r>
              <a:rPr lang="en-US" altLang="ja-JP" sz="2800" b="1" dirty="0">
                <a:solidFill>
                  <a:srgbClr val="FF0000"/>
                </a:solidFill>
              </a:rPr>
              <a:t>/</a:t>
            </a:r>
            <a:r>
              <a:rPr lang="ja-JP" altLang="en-US" sz="2800" b="1" dirty="0">
                <a:solidFill>
                  <a:srgbClr val="FF0000"/>
                </a:solidFill>
              </a:rPr>
              <a:t>年」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ja-JP" altLang="en-US" sz="2800" dirty="0"/>
              <a:t>見掛けの埋没量</a:t>
            </a:r>
            <a:r>
              <a:rPr kumimoji="1" lang="en-US" altLang="ja-JP" sz="2800" dirty="0"/>
              <a:t>+54.6</a:t>
            </a:r>
            <a:r>
              <a:rPr kumimoji="1" lang="ja-JP" altLang="en-US" sz="2800" dirty="0"/>
              <a:t>万</a:t>
            </a:r>
            <a:r>
              <a:rPr kumimoji="1" lang="en-US" altLang="ja-JP" sz="2800" dirty="0"/>
              <a:t>m3</a:t>
            </a:r>
            <a:r>
              <a:rPr kumimoji="1" lang="ja-JP" altLang="en-US" sz="2800" dirty="0"/>
              <a:t>と浚渫量</a:t>
            </a:r>
            <a:r>
              <a:rPr kumimoji="1" lang="en-US" altLang="ja-JP" sz="2800" dirty="0"/>
              <a:t>-85.8</a:t>
            </a:r>
            <a:r>
              <a:rPr kumimoji="1" lang="ja-JP" altLang="en-US" sz="2800" dirty="0"/>
              <a:t>万</a:t>
            </a:r>
            <a:r>
              <a:rPr kumimoji="1" lang="en-US" altLang="ja-JP" sz="2800" dirty="0"/>
              <a:t>m3</a:t>
            </a:r>
            <a:r>
              <a:rPr kumimoji="1" lang="ja-JP" altLang="en-US" sz="2800" dirty="0"/>
              <a:t>の差分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-31.2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万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m3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が平均して増深できている土量</a:t>
            </a:r>
            <a:r>
              <a:rPr kumimoji="1" lang="ja-JP" altLang="en-US" sz="2800" dirty="0"/>
              <a:t>に相当</a:t>
            </a:r>
            <a:endParaRPr kumimoji="1" lang="en-US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19E7B764-503A-41F8-9CD3-3F8932BF0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54" y="1006839"/>
            <a:ext cx="8219381" cy="542453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1B000BFC-BF6A-4A38-8139-273C6BD854BC}"/>
              </a:ext>
            </a:extLst>
          </p:cNvPr>
          <p:cNvSpPr txBox="1"/>
          <p:nvPr/>
        </p:nvSpPr>
        <p:spPr>
          <a:xfrm>
            <a:off x="4776717" y="6462120"/>
            <a:ext cx="642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南東水道における土砂収支イメージ（現況条件、単位：万</a:t>
            </a:r>
            <a:r>
              <a:rPr kumimoji="1" lang="en-US" altLang="ja-JP" sz="1600" b="1" dirty="0"/>
              <a:t>m</a:t>
            </a:r>
            <a:r>
              <a:rPr kumimoji="1" lang="en-US" altLang="ja-JP" sz="1600" b="1" baseline="30000" dirty="0"/>
              <a:t>3</a:t>
            </a:r>
            <a:r>
              <a:rPr kumimoji="1" lang="en-US" altLang="ja-JP" sz="1600" b="1" dirty="0"/>
              <a:t>/</a:t>
            </a:r>
            <a:r>
              <a:rPr kumimoji="1" lang="ja-JP" altLang="en-US" sz="1600" b="1" dirty="0"/>
              <a:t>年）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xmlns="" id="{C546177E-E7CE-4258-96AE-401A8D11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CA408AF4-3442-4BC6-B74A-2EC311CFE46E}"/>
              </a:ext>
            </a:extLst>
          </p:cNvPr>
          <p:cNvSpPr/>
          <p:nvPr/>
        </p:nvSpPr>
        <p:spPr>
          <a:xfrm>
            <a:off x="6202907" y="3555242"/>
            <a:ext cx="627797" cy="266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780F88BA-4AE6-48E4-ACB7-9850D68827E0}"/>
              </a:ext>
            </a:extLst>
          </p:cNvPr>
          <p:cNvSpPr/>
          <p:nvPr/>
        </p:nvSpPr>
        <p:spPr>
          <a:xfrm>
            <a:off x="7203057" y="1291988"/>
            <a:ext cx="658739" cy="2693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7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0467D99-AE24-4DEE-AED2-108FED9E5846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E87A1B9-979E-4060-A404-1D5368C5DDCE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３．</a:t>
            </a:r>
            <a:r>
              <a:rPr lang="en-US" altLang="ja-JP" sz="3600" dirty="0">
                <a:solidFill>
                  <a:schemeClr val="bg1"/>
                </a:solidFill>
              </a:rPr>
              <a:t>(4)</a:t>
            </a:r>
            <a:r>
              <a:rPr lang="ja-JP" altLang="en-US" sz="3600" dirty="0">
                <a:solidFill>
                  <a:schemeClr val="bg1"/>
                </a:solidFill>
              </a:rPr>
              <a:t>埋没量の将来予測（実用的な予測手法の活用）</a:t>
            </a:r>
          </a:p>
        </p:txBody>
      </p:sp>
      <p:sp>
        <p:nvSpPr>
          <p:cNvPr id="18" name="テキスト ボックス 225">
            <a:extLst>
              <a:ext uri="{FF2B5EF4-FFF2-40B4-BE49-F238E27FC236}">
                <a16:creationId xmlns:a16="http://schemas.microsoft.com/office/drawing/2014/main" xmlns="" id="{CE63B59F-1A38-4DC1-83AE-D3CF8814C441}"/>
              </a:ext>
            </a:extLst>
          </p:cNvPr>
          <p:cNvSpPr txBox="1"/>
          <p:nvPr/>
        </p:nvSpPr>
        <p:spPr>
          <a:xfrm>
            <a:off x="147871" y="1074577"/>
            <a:ext cx="6164829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ja-JP" altLang="en-US" sz="2800" dirty="0"/>
              <a:t>構築した２つの数値予測モデルを用いることで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航路内水深や航行船舶条件に応じた実質埋没量が予測可能</a:t>
            </a:r>
            <a:r>
              <a:rPr kumimoji="1" lang="ja-JP" altLang="en-US" sz="2800" dirty="0"/>
              <a:t>となった。</a:t>
            </a:r>
            <a:endParaRPr kumimoji="1" lang="en-US" altLang="ja-JP" sz="2800" dirty="0"/>
          </a:p>
          <a:p>
            <a:r>
              <a:rPr lang="ja-JP" altLang="en-US" sz="2800" dirty="0"/>
              <a:t>　　　　　　　現況　　　　将来</a:t>
            </a:r>
            <a:endParaRPr lang="en-US" altLang="ja-JP" sz="2800" dirty="0"/>
          </a:p>
          <a:p>
            <a:r>
              <a:rPr kumimoji="1" lang="ja-JP" altLang="en-US" sz="2800" dirty="0"/>
              <a:t>自然埋没量　</a:t>
            </a:r>
            <a:r>
              <a:rPr lang="en-US" altLang="ja-JP" sz="2800" dirty="0"/>
              <a:t> </a:t>
            </a:r>
            <a:r>
              <a:rPr kumimoji="1" lang="en-US" altLang="ja-JP" sz="2800" dirty="0"/>
              <a:t>49.6</a:t>
            </a:r>
            <a:r>
              <a:rPr kumimoji="1" lang="ja-JP" altLang="en-US" sz="2800" dirty="0"/>
              <a:t>万</a:t>
            </a:r>
            <a:r>
              <a:rPr kumimoji="1" lang="en-US" altLang="ja-JP" sz="2800" dirty="0"/>
              <a:t>m</a:t>
            </a:r>
            <a:r>
              <a:rPr kumimoji="1" lang="en-US" altLang="ja-JP" sz="2800" baseline="30000" dirty="0"/>
              <a:t>3</a:t>
            </a:r>
            <a:r>
              <a:rPr kumimoji="1" lang="ja-JP" altLang="en-US" sz="2800" dirty="0"/>
              <a:t>→  </a:t>
            </a:r>
            <a:r>
              <a:rPr kumimoji="1" lang="en-US" altLang="ja-JP" sz="2800" dirty="0"/>
              <a:t>54.6</a:t>
            </a:r>
            <a:r>
              <a:rPr kumimoji="1" lang="ja-JP" altLang="en-US" sz="2800" dirty="0"/>
              <a:t>万</a:t>
            </a:r>
            <a:r>
              <a:rPr kumimoji="1" lang="en-US" altLang="ja-JP" sz="2800" dirty="0"/>
              <a:t>m</a:t>
            </a:r>
            <a:r>
              <a:rPr kumimoji="1" lang="en-US" altLang="ja-JP" sz="2800" baseline="30000" dirty="0"/>
              <a:t>3</a:t>
            </a:r>
            <a:r>
              <a:rPr kumimoji="1" lang="en-US" altLang="ja-JP" sz="2800" dirty="0"/>
              <a:t> </a:t>
            </a:r>
          </a:p>
          <a:p>
            <a:r>
              <a:rPr lang="ja-JP" altLang="en-US" sz="2800" dirty="0"/>
              <a:t>航行船舶影響</a:t>
            </a:r>
            <a:r>
              <a:rPr lang="en-US" altLang="ja-JP" sz="2800" dirty="0"/>
              <a:t>-23.3</a:t>
            </a:r>
            <a:r>
              <a:rPr lang="ja-JP" altLang="en-US" sz="2800" dirty="0"/>
              <a:t>万</a:t>
            </a:r>
            <a:r>
              <a:rPr lang="en-US" altLang="ja-JP" sz="2800" dirty="0"/>
              <a:t>m</a:t>
            </a:r>
            <a:r>
              <a:rPr lang="en-US" altLang="ja-JP" sz="2800" baseline="30000" dirty="0"/>
              <a:t>3</a:t>
            </a:r>
            <a:r>
              <a:rPr lang="ja-JP" altLang="en-US" sz="2800" dirty="0"/>
              <a:t>→</a:t>
            </a:r>
            <a:r>
              <a:rPr lang="en-US" altLang="ja-JP" sz="2800" dirty="0"/>
              <a:t>-17.4</a:t>
            </a:r>
            <a:r>
              <a:rPr lang="ja-JP" altLang="en-US" sz="2800" dirty="0"/>
              <a:t>万</a:t>
            </a:r>
            <a:r>
              <a:rPr lang="en-US" altLang="ja-JP" sz="2800" dirty="0"/>
              <a:t>m</a:t>
            </a:r>
            <a:r>
              <a:rPr lang="en-US" altLang="ja-JP" sz="2800" baseline="30000" dirty="0"/>
              <a:t>3</a:t>
            </a:r>
          </a:p>
          <a:p>
            <a:r>
              <a:rPr lang="ja-JP" altLang="en-US" sz="2800" b="1" dirty="0">
                <a:solidFill>
                  <a:srgbClr val="FF0000"/>
                </a:solidFill>
              </a:rPr>
              <a:t>実質埋没量　 </a:t>
            </a:r>
            <a:r>
              <a:rPr lang="en-US" altLang="ja-JP" sz="2800" b="1" dirty="0">
                <a:solidFill>
                  <a:srgbClr val="FF0000"/>
                </a:solidFill>
              </a:rPr>
              <a:t>26.3</a:t>
            </a:r>
            <a:r>
              <a:rPr lang="ja-JP" altLang="en-US" sz="2800" b="1" dirty="0">
                <a:solidFill>
                  <a:srgbClr val="FF0000"/>
                </a:solidFill>
              </a:rPr>
              <a:t>万</a:t>
            </a:r>
            <a:r>
              <a:rPr lang="en-US" altLang="ja-JP" sz="2800" b="1" dirty="0">
                <a:solidFill>
                  <a:srgbClr val="FF0000"/>
                </a:solidFill>
              </a:rPr>
              <a:t>m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3</a:t>
            </a:r>
            <a:r>
              <a:rPr lang="ja-JP" altLang="en-US" sz="2800" b="1" dirty="0">
                <a:solidFill>
                  <a:srgbClr val="FF0000"/>
                </a:solidFill>
              </a:rPr>
              <a:t>→  </a:t>
            </a:r>
            <a:r>
              <a:rPr lang="en-US" altLang="ja-JP" sz="2800" b="1" dirty="0">
                <a:solidFill>
                  <a:srgbClr val="FF0000"/>
                </a:solidFill>
              </a:rPr>
              <a:t>37.2</a:t>
            </a:r>
            <a:r>
              <a:rPr lang="ja-JP" altLang="en-US" sz="2800" b="1" dirty="0">
                <a:solidFill>
                  <a:srgbClr val="FF0000"/>
                </a:solidFill>
              </a:rPr>
              <a:t>万</a:t>
            </a:r>
            <a:r>
              <a:rPr lang="en-US" altLang="ja-JP" sz="2800" b="1" dirty="0">
                <a:solidFill>
                  <a:srgbClr val="FF0000"/>
                </a:solidFill>
              </a:rPr>
              <a:t>m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3</a:t>
            </a:r>
          </a:p>
          <a:p>
            <a:endParaRPr lang="en-US" altLang="ja-JP" sz="2800" baseline="30000" dirty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★</a:t>
            </a:r>
            <a:r>
              <a:rPr lang="ja-JP" altLang="en-US" sz="2800" dirty="0" smtClean="0">
                <a:solidFill>
                  <a:srgbClr val="FF0000"/>
                </a:solidFill>
              </a:rPr>
              <a:t>将来</a:t>
            </a:r>
            <a:r>
              <a:rPr lang="ja-JP" altLang="en-US" sz="2800" dirty="0">
                <a:solidFill>
                  <a:srgbClr val="FF0000"/>
                </a:solidFill>
              </a:rPr>
              <a:t>水深が</a:t>
            </a:r>
            <a:r>
              <a:rPr lang="en-US" altLang="ja-JP" sz="2800" dirty="0">
                <a:solidFill>
                  <a:srgbClr val="FF0000"/>
                </a:solidFill>
              </a:rPr>
              <a:t>14m</a:t>
            </a:r>
            <a:r>
              <a:rPr lang="ja-JP" altLang="en-US" sz="2800" dirty="0">
                <a:solidFill>
                  <a:srgbClr val="FF0000"/>
                </a:solidFill>
              </a:rPr>
              <a:t>になれば、実質埋没量は増えると予測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kumimoji="1" lang="en-US" altLang="ja-JP" sz="2800" dirty="0" smtClean="0"/>
              <a:t>※</a:t>
            </a:r>
            <a:r>
              <a:rPr kumimoji="1" lang="ja-JP" altLang="en-US" sz="2800" dirty="0" smtClean="0"/>
              <a:t>但し、航行</a:t>
            </a:r>
            <a:r>
              <a:rPr kumimoji="1" lang="ja-JP" altLang="en-US" sz="2800" dirty="0"/>
              <a:t>船舶の条件次第で、埋没量を減らすことも可能</a:t>
            </a:r>
            <a:endParaRPr kumimoji="1" lang="en-US" altLang="ja-JP" sz="28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0C823E9D-BC34-43CF-BC53-CD77A9C13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6" b="16465"/>
          <a:stretch>
            <a:fillRect/>
          </a:stretch>
        </p:blipFill>
        <p:spPr bwMode="auto">
          <a:xfrm>
            <a:off x="6384898" y="1004421"/>
            <a:ext cx="383983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89B1BF0-2279-4D98-B437-854744B37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6" r="350" b="16465"/>
          <a:stretch>
            <a:fillRect/>
          </a:stretch>
        </p:blipFill>
        <p:spPr bwMode="auto">
          <a:xfrm>
            <a:off x="6384898" y="3625201"/>
            <a:ext cx="383983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C910AFF6-DAF4-4D4D-A2F1-3BBC56C6004F}"/>
              </a:ext>
            </a:extLst>
          </p:cNvPr>
          <p:cNvSpPr txBox="1"/>
          <p:nvPr/>
        </p:nvSpPr>
        <p:spPr>
          <a:xfrm>
            <a:off x="7079966" y="6394342"/>
            <a:ext cx="397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現況と将来条件での実質埋没量の違い</a:t>
            </a: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xmlns="" id="{F38F8674-113B-4AEF-A4CE-545020C6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96817E88-2C10-486B-9F97-12091D0772A7}"/>
              </a:ext>
            </a:extLst>
          </p:cNvPr>
          <p:cNvSpPr txBox="1"/>
          <p:nvPr/>
        </p:nvSpPr>
        <p:spPr>
          <a:xfrm>
            <a:off x="9387810" y="3211442"/>
            <a:ext cx="2574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現況航路</a:t>
            </a:r>
            <a:r>
              <a:rPr kumimoji="1" lang="en-US" altLang="ja-JP" sz="1600" b="1" dirty="0"/>
              <a:t>(</a:t>
            </a:r>
            <a:r>
              <a:rPr lang="ja-JP" altLang="en-US" sz="1600" b="1" dirty="0"/>
              <a:t>水深</a:t>
            </a:r>
            <a:r>
              <a:rPr kumimoji="1" lang="en-US" altLang="ja-JP" sz="1600" b="1" dirty="0"/>
              <a:t>D.L.-13m)</a:t>
            </a:r>
            <a:endParaRPr kumimoji="1" lang="ja-JP" altLang="en-US" sz="1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71C912E3-DE1D-4BE2-A07C-8AC0593361D2}"/>
              </a:ext>
            </a:extLst>
          </p:cNvPr>
          <p:cNvSpPr txBox="1"/>
          <p:nvPr/>
        </p:nvSpPr>
        <p:spPr>
          <a:xfrm>
            <a:off x="9387810" y="5806647"/>
            <a:ext cx="2699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将来航路</a:t>
            </a:r>
            <a:r>
              <a:rPr kumimoji="1" lang="en-US" altLang="ja-JP" sz="1600" b="1" dirty="0"/>
              <a:t>(</a:t>
            </a:r>
            <a:r>
              <a:rPr kumimoji="1" lang="ja-JP" altLang="en-US" sz="1600" b="1" dirty="0"/>
              <a:t>水深</a:t>
            </a:r>
            <a:r>
              <a:rPr kumimoji="1" lang="en-US" altLang="ja-JP" sz="1600" b="1" dirty="0"/>
              <a:t>D.L.-14m)</a:t>
            </a:r>
            <a:endParaRPr kumimoji="1" lang="ja-JP" altLang="en-US" sz="16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0F320D11-D14A-4A9A-8164-7182CA02140A}"/>
              </a:ext>
            </a:extLst>
          </p:cNvPr>
          <p:cNvSpPr/>
          <p:nvPr/>
        </p:nvSpPr>
        <p:spPr>
          <a:xfrm>
            <a:off x="7326888" y="3164424"/>
            <a:ext cx="1800000" cy="3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3DABDC44-A97A-4661-8877-6005FF11CEBE}"/>
              </a:ext>
            </a:extLst>
          </p:cNvPr>
          <p:cNvSpPr/>
          <p:nvPr/>
        </p:nvSpPr>
        <p:spPr>
          <a:xfrm>
            <a:off x="7326888" y="5744266"/>
            <a:ext cx="1800000" cy="3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0F320D11-D14A-4A9A-8164-7182CA02140A}"/>
              </a:ext>
            </a:extLst>
          </p:cNvPr>
          <p:cNvSpPr/>
          <p:nvPr/>
        </p:nvSpPr>
        <p:spPr>
          <a:xfrm>
            <a:off x="2329132" y="4075949"/>
            <a:ext cx="1699404" cy="435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xmlns="" id="{0F320D11-D14A-4A9A-8164-7182CA02140A}"/>
              </a:ext>
            </a:extLst>
          </p:cNvPr>
          <p:cNvSpPr/>
          <p:nvPr/>
        </p:nvSpPr>
        <p:spPr>
          <a:xfrm>
            <a:off x="4396596" y="4075949"/>
            <a:ext cx="1699404" cy="435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3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C871716C-5982-4174-A1E0-110E06F6F6FD}"/>
              </a:ext>
            </a:extLst>
          </p:cNvPr>
          <p:cNvSpPr txBox="1"/>
          <p:nvPr/>
        </p:nvSpPr>
        <p:spPr>
          <a:xfrm>
            <a:off x="571346" y="4313925"/>
            <a:ext cx="492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b="1" dirty="0"/>
              <a:t>南東水道における管理区間毎の浚渫スケジュール</a:t>
            </a:r>
            <a:endParaRPr kumimoji="1" lang="ja-JP" altLang="en-US" sz="1600" b="1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D075D018-75C2-4064-A023-D580690F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" y="4610566"/>
            <a:ext cx="6626352" cy="21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A3B54368-AF89-4AEF-A64F-11F58082B230}"/>
              </a:ext>
            </a:extLst>
          </p:cNvPr>
          <p:cNvSpPr/>
          <p:nvPr/>
        </p:nvSpPr>
        <p:spPr>
          <a:xfrm>
            <a:off x="0" y="-5499"/>
            <a:ext cx="12192000" cy="1175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609306A5-EA3D-44C4-B6D2-A7FC6E1EF46F}"/>
              </a:ext>
            </a:extLst>
          </p:cNvPr>
          <p:cNvSpPr txBox="1"/>
          <p:nvPr/>
        </p:nvSpPr>
        <p:spPr>
          <a:xfrm>
            <a:off x="0" y="780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第</a:t>
            </a:r>
            <a:r>
              <a:rPr lang="en-US" altLang="ja-JP" sz="3600" dirty="0">
                <a:solidFill>
                  <a:schemeClr val="bg1"/>
                </a:solidFill>
              </a:rPr>
              <a:t>4</a:t>
            </a:r>
            <a:r>
              <a:rPr lang="ja-JP" altLang="en-US" sz="3600" dirty="0">
                <a:solidFill>
                  <a:schemeClr val="bg1"/>
                </a:solidFill>
              </a:rPr>
              <a:t>章　水深維持管理と増深に向けた検討</a:t>
            </a:r>
            <a:endParaRPr lang="en-US" altLang="ja-JP" sz="3600" dirty="0">
              <a:solidFill>
                <a:schemeClr val="bg1"/>
              </a:solidFill>
            </a:endParaRPr>
          </a:p>
          <a:p>
            <a:r>
              <a:rPr lang="en-US" altLang="ja-JP" sz="3600" dirty="0">
                <a:solidFill>
                  <a:schemeClr val="bg1"/>
                </a:solidFill>
              </a:rPr>
              <a:t>(1)</a:t>
            </a:r>
            <a:r>
              <a:rPr lang="ja-JP" altLang="en-US" sz="3600" dirty="0">
                <a:solidFill>
                  <a:schemeClr val="bg1"/>
                </a:solidFill>
              </a:rPr>
              <a:t>検討条件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xmlns="" id="{685D7354-3AFD-48E9-9061-4E0A6487C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1260"/>
              </p:ext>
            </p:extLst>
          </p:nvPr>
        </p:nvGraphicFramePr>
        <p:xfrm>
          <a:off x="58776" y="1482250"/>
          <a:ext cx="645566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768">
                  <a:extLst>
                    <a:ext uri="{9D8B030D-6E8A-4147-A177-3AD203B41FA5}">
                      <a16:colId xmlns:a16="http://schemas.microsoft.com/office/drawing/2014/main" xmlns="" val="1110049779"/>
                    </a:ext>
                  </a:extLst>
                </a:gridCol>
                <a:gridCol w="4628896">
                  <a:extLst>
                    <a:ext uri="{9D8B030D-6E8A-4147-A177-3AD203B41FA5}">
                      <a16:colId xmlns:a16="http://schemas.microsoft.com/office/drawing/2014/main" xmlns="" val="3408751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設定値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14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初期水深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2018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2019</a:t>
                      </a:r>
                      <a:r>
                        <a:rPr kumimoji="1" lang="ja-JP" altLang="en-US" dirty="0"/>
                        <a:t>年の測深値（右図）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46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想定埋没量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（実質埋没量）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現況水深</a:t>
                      </a:r>
                      <a:r>
                        <a:rPr kumimoji="1" lang="en-US" altLang="ja-JP" dirty="0"/>
                        <a:t>D.L.-13m</a:t>
                      </a:r>
                      <a:r>
                        <a:rPr kumimoji="1" lang="ja-JP" altLang="en-US" dirty="0"/>
                        <a:t>化：</a:t>
                      </a:r>
                      <a:r>
                        <a:rPr kumimoji="1" lang="en-US" altLang="ja-JP" dirty="0"/>
                        <a:t>26.3</a:t>
                      </a:r>
                      <a:r>
                        <a:rPr kumimoji="1" lang="ja-JP" altLang="en-US" dirty="0"/>
                        <a:t>万</a:t>
                      </a:r>
                      <a:r>
                        <a:rPr kumimoji="1" lang="en-US" altLang="ja-JP" dirty="0"/>
                        <a:t>m</a:t>
                      </a:r>
                      <a:r>
                        <a:rPr kumimoji="1" lang="en-US" altLang="ja-JP" baseline="30000" dirty="0"/>
                        <a:t>3</a:t>
                      </a:r>
                      <a:r>
                        <a:rPr kumimoji="1" lang="ja-JP" altLang="en-US" dirty="0"/>
                        <a:t>／年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将来水深</a:t>
                      </a:r>
                      <a:r>
                        <a:rPr kumimoji="1" lang="en-US" altLang="ja-JP" dirty="0"/>
                        <a:t>D.L.-14m</a:t>
                      </a:r>
                      <a:r>
                        <a:rPr kumimoji="1" lang="ja-JP" altLang="en-US" dirty="0"/>
                        <a:t>化：</a:t>
                      </a:r>
                      <a:r>
                        <a:rPr kumimoji="1" lang="en-US" altLang="ja-JP" dirty="0"/>
                        <a:t>37.2</a:t>
                      </a:r>
                      <a:r>
                        <a:rPr kumimoji="1" lang="ja-JP" altLang="en-US" dirty="0"/>
                        <a:t>万</a:t>
                      </a:r>
                      <a:r>
                        <a:rPr kumimoji="1" lang="en-US" altLang="ja-JP" dirty="0"/>
                        <a:t>m</a:t>
                      </a:r>
                      <a:r>
                        <a:rPr kumimoji="1" lang="en-US" altLang="ja-JP" baseline="30000" dirty="0"/>
                        <a:t>3</a:t>
                      </a:r>
                      <a:r>
                        <a:rPr kumimoji="1" lang="ja-JP" altLang="en-US" dirty="0"/>
                        <a:t>／年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※</a:t>
                      </a:r>
                      <a:r>
                        <a:rPr kumimoji="1" lang="ja-JP" altLang="en-US" dirty="0"/>
                        <a:t>将来の船舶利用実態＝現況と同じ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92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想定浚渫量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年目：</a:t>
                      </a:r>
                      <a:r>
                        <a:rPr kumimoji="1" lang="en-US" altLang="ja-JP" dirty="0"/>
                        <a:t>33.0</a:t>
                      </a:r>
                      <a:r>
                        <a:rPr kumimoji="1" lang="ja-JP" altLang="en-US" dirty="0"/>
                        <a:t>万</a:t>
                      </a:r>
                      <a:r>
                        <a:rPr kumimoji="1" lang="en-US" altLang="ja-JP" dirty="0"/>
                        <a:t>m</a:t>
                      </a:r>
                      <a:r>
                        <a:rPr kumimoji="1" lang="en-US" altLang="ja-JP" baseline="30000" dirty="0"/>
                        <a:t>3</a:t>
                      </a:r>
                      <a:r>
                        <a:rPr kumimoji="1" lang="ja-JP" altLang="en-US" dirty="0"/>
                        <a:t>／年、陸上排送方式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年目以降：</a:t>
                      </a:r>
                      <a:r>
                        <a:rPr kumimoji="1" lang="en-US" altLang="ja-JP" dirty="0"/>
                        <a:t>54.0</a:t>
                      </a:r>
                      <a:r>
                        <a:rPr kumimoji="1" lang="ja-JP" altLang="en-US" dirty="0"/>
                        <a:t>万</a:t>
                      </a:r>
                      <a:r>
                        <a:rPr kumimoji="1" lang="en-US" altLang="ja-JP" dirty="0"/>
                        <a:t>m</a:t>
                      </a:r>
                      <a:r>
                        <a:rPr kumimoji="1" lang="en-US" altLang="ja-JP" baseline="30000" dirty="0"/>
                        <a:t>3</a:t>
                      </a:r>
                      <a:r>
                        <a:rPr kumimoji="1" lang="ja-JP" altLang="en-US" dirty="0"/>
                        <a:t>／年、直接投入方式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09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整備目標水深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D.L.-14.3m</a:t>
                      </a:r>
                      <a:r>
                        <a:rPr kumimoji="1" lang="ja-JP" altLang="en-US" dirty="0"/>
                        <a:t>（航路全域の平均水深）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119033"/>
                  </a:ext>
                </a:extLst>
              </a:tr>
            </a:tbl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754BFAD2-D6A9-4BC4-9126-ED58D0FBD090}"/>
              </a:ext>
            </a:extLst>
          </p:cNvPr>
          <p:cNvGrpSpPr/>
          <p:nvPr/>
        </p:nvGrpSpPr>
        <p:grpSpPr>
          <a:xfrm>
            <a:off x="6579871" y="615002"/>
            <a:ext cx="5532881" cy="4529140"/>
            <a:chOff x="6579871" y="877130"/>
            <a:chExt cx="5532881" cy="4529140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xmlns="" id="{3E415873-7BFA-4463-9BAE-348B62521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871" y="877130"/>
              <a:ext cx="5532881" cy="452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xmlns="" id="{FC273689-4141-40C8-B3E8-008EE98FE6FB}"/>
                </a:ext>
              </a:extLst>
            </p:cNvPr>
            <p:cNvSpPr/>
            <p:nvPr/>
          </p:nvSpPr>
          <p:spPr>
            <a:xfrm>
              <a:off x="7010914" y="990770"/>
              <a:ext cx="43332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600" kern="100" dirty="0">
                  <a:latin typeface="+mn-ea"/>
                  <a:cs typeface="Times New Roman" panose="02020603050405020304" pitchFamily="18" charset="0"/>
                </a:rPr>
                <a:t>参考図　最新の水深分布（</a:t>
              </a:r>
              <a:r>
                <a:rPr lang="en-US" altLang="ja-JP" sz="1600" kern="100" dirty="0">
                  <a:latin typeface="+mn-ea"/>
                  <a:cs typeface="Times New Roman" panose="02020603050405020304" pitchFamily="18" charset="0"/>
                </a:rPr>
                <a:t>2019</a:t>
              </a:r>
              <a:r>
                <a:rPr lang="ja-JP" altLang="en-US" sz="1600" kern="100" dirty="0">
                  <a:latin typeface="+mn-ea"/>
                  <a:cs typeface="Times New Roman" panose="02020603050405020304" pitchFamily="18" charset="0"/>
                </a:rPr>
                <a:t>年保全測量）</a:t>
              </a:r>
              <a:endParaRPr lang="en-US" altLang="ja-JP" sz="1600" kern="100" dirty="0">
                <a:latin typeface="+mn-ea"/>
                <a:cs typeface="Times New Roman" panose="02020603050405020304" pitchFamily="18" charset="0"/>
              </a:endParaRPr>
            </a:p>
            <a:p>
              <a:r>
                <a:rPr lang="ja-JP" altLang="ja-JP" sz="1600" kern="100" dirty="0">
                  <a:latin typeface="+mn-ea"/>
                  <a:cs typeface="Times New Roman" panose="02020603050405020304" pitchFamily="18" charset="0"/>
                </a:rPr>
                <a:t>※工事用基準面は</a:t>
              </a:r>
              <a:r>
                <a:rPr lang="en-US" altLang="ja-JP" sz="1600" kern="100" dirty="0">
                  <a:latin typeface="+mn-ea"/>
                  <a:cs typeface="Times New Roman" panose="02020603050405020304" pitchFamily="18" charset="0"/>
                </a:rPr>
                <a:t>2018</a:t>
              </a:r>
              <a:r>
                <a:rPr lang="ja-JP" altLang="ja-JP" sz="1600" kern="100" dirty="0">
                  <a:latin typeface="+mn-ea"/>
                  <a:cs typeface="Times New Roman" panose="02020603050405020304" pitchFamily="18" charset="0"/>
                </a:rPr>
                <a:t>年変更値を採用</a:t>
              </a:r>
              <a:endParaRPr lang="ja-JP" altLang="en-US" sz="1600" dirty="0">
                <a:latin typeface="+mn-ea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xmlns="" id="{C5B764B6-031E-4BDA-9708-BE5398371E38}"/>
                </a:ext>
              </a:extLst>
            </p:cNvPr>
            <p:cNvSpPr txBox="1"/>
            <p:nvPr/>
          </p:nvSpPr>
          <p:spPr>
            <a:xfrm>
              <a:off x="7010914" y="2509476"/>
              <a:ext cx="1753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1"/>
                  </a:solidFill>
                </a:rPr>
                <a:t>管理区間</a:t>
              </a:r>
              <a:r>
                <a:rPr lang="en-US" altLang="ja-JP" dirty="0">
                  <a:solidFill>
                    <a:schemeClr val="accent1"/>
                  </a:solidFill>
                </a:rPr>
                <a:t>1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71EB9926-71B9-4067-8B18-2497499F57AE}"/>
                </a:ext>
              </a:extLst>
            </p:cNvPr>
            <p:cNvSpPr txBox="1"/>
            <p:nvPr/>
          </p:nvSpPr>
          <p:spPr>
            <a:xfrm>
              <a:off x="8503417" y="3616370"/>
              <a:ext cx="1753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/>
                  </a:solidFill>
                </a:rPr>
                <a:t>管理区間</a:t>
              </a:r>
              <a:r>
                <a:rPr lang="en-US" altLang="ja-JP" dirty="0">
                  <a:solidFill>
                    <a:schemeClr val="accent2"/>
                  </a:solidFill>
                </a:rPr>
                <a:t>2</a:t>
              </a:r>
              <a:endParaRPr kumimoji="1" lang="ja-JP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xmlns="" id="{3C6F851F-249E-42BA-A611-6959AB9C95D6}"/>
                </a:ext>
              </a:extLst>
            </p:cNvPr>
            <p:cNvSpPr txBox="1"/>
            <p:nvPr/>
          </p:nvSpPr>
          <p:spPr>
            <a:xfrm>
              <a:off x="9379942" y="4196920"/>
              <a:ext cx="1753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6"/>
                  </a:solidFill>
                </a:rPr>
                <a:t>管理区間</a:t>
              </a:r>
              <a:r>
                <a:rPr lang="en-US" altLang="ja-JP" dirty="0">
                  <a:solidFill>
                    <a:schemeClr val="accent6"/>
                  </a:solidFill>
                </a:rPr>
                <a:t>3</a:t>
              </a:r>
              <a:endParaRPr kumimoji="1" lang="ja-JP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xmlns="" id="{B28015BF-9707-4905-B2D4-EFD54A25D0E4}"/>
                </a:ext>
              </a:extLst>
            </p:cNvPr>
            <p:cNvSpPr/>
            <p:nvPr/>
          </p:nvSpPr>
          <p:spPr>
            <a:xfrm rot="2118557">
              <a:off x="7573405" y="2227991"/>
              <a:ext cx="2051994" cy="43232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xmlns="" id="{78722581-A3B7-4758-8B64-6B84BFDE3981}"/>
                </a:ext>
              </a:extLst>
            </p:cNvPr>
            <p:cNvSpPr/>
            <p:nvPr/>
          </p:nvSpPr>
          <p:spPr>
            <a:xfrm rot="2118557">
              <a:off x="10602700" y="4103450"/>
              <a:ext cx="1219848" cy="432326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xmlns="" id="{2EC8F2F7-EAA8-406E-B76F-05DC59F5FA3E}"/>
                </a:ext>
              </a:extLst>
            </p:cNvPr>
            <p:cNvSpPr/>
            <p:nvPr/>
          </p:nvSpPr>
          <p:spPr>
            <a:xfrm rot="2118557">
              <a:off x="9311438" y="3283713"/>
              <a:ext cx="1538674" cy="43232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225">
            <a:extLst>
              <a:ext uri="{FF2B5EF4-FFF2-40B4-BE49-F238E27FC236}">
                <a16:creationId xmlns:a16="http://schemas.microsoft.com/office/drawing/2014/main" xmlns="" id="{6DDCF15B-0073-4DAA-A7FB-F3024D9B6231}"/>
              </a:ext>
            </a:extLst>
          </p:cNvPr>
          <p:cNvSpPr txBox="1"/>
          <p:nvPr/>
        </p:nvSpPr>
        <p:spPr>
          <a:xfrm>
            <a:off x="6583680" y="5133244"/>
            <a:ext cx="5532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/>
              <a:t>【</a:t>
            </a:r>
            <a:r>
              <a:rPr lang="ja-JP" altLang="en-US" sz="2800" dirty="0"/>
              <a:t>検討における大きなポイント</a:t>
            </a:r>
            <a:r>
              <a:rPr lang="en-US" altLang="ja-JP" sz="2800" dirty="0"/>
              <a:t>】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dirty="0">
                <a:solidFill>
                  <a:srgbClr val="FF0000"/>
                </a:solidFill>
              </a:rPr>
              <a:t>左図に示す浚渫スケジュールに準拠して水深変化を予測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solidFill>
                  <a:srgbClr val="FF0000"/>
                </a:solidFill>
              </a:rPr>
              <a:t>停止期間中の浅所発生の有無</a:t>
            </a:r>
            <a:endParaRPr kumimoji="1" lang="en-US" altLang="ja-JP" sz="2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54F7131A-1E3F-4AA6-B893-7B6ED88C6F53}"/>
              </a:ext>
            </a:extLst>
          </p:cNvPr>
          <p:cNvSpPr txBox="1"/>
          <p:nvPr/>
        </p:nvSpPr>
        <p:spPr>
          <a:xfrm>
            <a:off x="2174522" y="5623440"/>
            <a:ext cx="203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浚渫実施期間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331FA2B4-0686-4255-B025-85A7E99829C0}"/>
              </a:ext>
            </a:extLst>
          </p:cNvPr>
          <p:cNvSpPr txBox="1"/>
          <p:nvPr/>
        </p:nvSpPr>
        <p:spPr>
          <a:xfrm>
            <a:off x="5499962" y="5677302"/>
            <a:ext cx="110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停止期間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974D4C8A-8E85-43B7-9D21-02A705A00BB5}"/>
              </a:ext>
            </a:extLst>
          </p:cNvPr>
          <p:cNvSpPr/>
          <p:nvPr/>
        </p:nvSpPr>
        <p:spPr>
          <a:xfrm>
            <a:off x="54864" y="5577840"/>
            <a:ext cx="6588000" cy="4015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ライド番号プレースホルダー 5">
            <a:extLst>
              <a:ext uri="{FF2B5EF4-FFF2-40B4-BE49-F238E27FC236}">
                <a16:creationId xmlns:a16="http://schemas.microsoft.com/office/drawing/2014/main" xmlns="" id="{0A14EF92-14BB-422B-8F45-12A7FB09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C66A1199-F974-41AE-AD16-4DD2437A9A75}"/>
              </a:ext>
            </a:extLst>
          </p:cNvPr>
          <p:cNvSpPr txBox="1"/>
          <p:nvPr/>
        </p:nvSpPr>
        <p:spPr>
          <a:xfrm>
            <a:off x="1090863" y="1169007"/>
            <a:ext cx="3889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b="1" dirty="0"/>
              <a:t>水深維持管理方法の主な検討与条件</a:t>
            </a:r>
            <a:endParaRPr kumimoji="1" lang="ja-JP" altLang="en-US" sz="16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BF8DCBC5-EE4A-44BD-BD43-B1A64004B42D}"/>
              </a:ext>
            </a:extLst>
          </p:cNvPr>
          <p:cNvSpPr/>
          <p:nvPr/>
        </p:nvSpPr>
        <p:spPr>
          <a:xfrm>
            <a:off x="54863" y="2175407"/>
            <a:ext cx="6445759" cy="1611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04EAC880-AB80-4313-93F8-734D1B53A1AC}"/>
              </a:ext>
            </a:extLst>
          </p:cNvPr>
          <p:cNvSpPr/>
          <p:nvPr/>
        </p:nvSpPr>
        <p:spPr>
          <a:xfrm>
            <a:off x="42672" y="4324948"/>
            <a:ext cx="6558070" cy="2478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9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AEA57FD6-C286-4637-92C6-58BFBC178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6" y="3408616"/>
            <a:ext cx="11160000" cy="1023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925600D1-8532-4DAE-AC97-879DF3A0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90" y="5520653"/>
            <a:ext cx="11160000" cy="1023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9BAB64A-27CE-4442-A410-084ADE89A8E6}"/>
              </a:ext>
            </a:extLst>
          </p:cNvPr>
          <p:cNvSpPr txBox="1"/>
          <p:nvPr/>
        </p:nvSpPr>
        <p:spPr>
          <a:xfrm>
            <a:off x="3256829" y="6491778"/>
            <a:ext cx="638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2</a:t>
            </a:r>
            <a:r>
              <a:rPr lang="ja-JP" altLang="en-US" b="1" dirty="0"/>
              <a:t>つの浚渫パターンによる水深予測結果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D4ACB28-55F2-443E-899E-E1728A26A744}"/>
              </a:ext>
            </a:extLst>
          </p:cNvPr>
          <p:cNvSpPr txBox="1"/>
          <p:nvPr/>
        </p:nvSpPr>
        <p:spPr>
          <a:xfrm>
            <a:off x="257712" y="2747314"/>
            <a:ext cx="405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2034</a:t>
            </a:r>
            <a:r>
              <a:rPr lang="ja-JP" altLang="en-US" dirty="0"/>
              <a:t>年（</a:t>
            </a:r>
            <a:r>
              <a:rPr lang="en-US" altLang="ja-JP" dirty="0"/>
              <a:t>15</a:t>
            </a:r>
            <a:r>
              <a:rPr lang="ja-JP" altLang="en-US" dirty="0"/>
              <a:t>年後）の水深分布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浚渫エリアを一様に浚渫した場合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C101E8DD-9775-4DE3-8497-2CF648BB3922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C1D0BECB-9BBF-4BB9-ACF9-AEE06A5F134E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４．</a:t>
            </a:r>
            <a:r>
              <a:rPr lang="en-US" altLang="ja-JP" sz="3600" dirty="0">
                <a:solidFill>
                  <a:schemeClr val="bg1"/>
                </a:solidFill>
              </a:rPr>
              <a:t>(2)</a:t>
            </a:r>
            <a:r>
              <a:rPr lang="ja-JP" altLang="en-US" sz="3600" dirty="0">
                <a:solidFill>
                  <a:schemeClr val="bg1"/>
                </a:solidFill>
              </a:rPr>
              <a:t>航路開発過程における暫定水深の維持方法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57E18DDE-297E-4EBE-8CE1-AFD150E4E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46" y="1285472"/>
            <a:ext cx="11160000" cy="104119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019C8B92-5BD5-4BCA-A354-F8E94D3A656D}"/>
              </a:ext>
            </a:extLst>
          </p:cNvPr>
          <p:cNvSpPr txBox="1"/>
          <p:nvPr/>
        </p:nvSpPr>
        <p:spPr>
          <a:xfrm>
            <a:off x="43543" y="916140"/>
            <a:ext cx="33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初期の水深分布（</a:t>
            </a:r>
            <a:r>
              <a:rPr lang="en-US" altLang="ja-JP" dirty="0"/>
              <a:t>2019</a:t>
            </a:r>
            <a:r>
              <a:rPr lang="ja-JP" altLang="en-US" dirty="0"/>
              <a:t>年）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52AED7E7-14E2-4D68-AFB9-9AAF66F0A3F2}"/>
              </a:ext>
            </a:extLst>
          </p:cNvPr>
          <p:cNvSpPr txBox="1"/>
          <p:nvPr/>
        </p:nvSpPr>
        <p:spPr>
          <a:xfrm>
            <a:off x="253746" y="4867239"/>
            <a:ext cx="518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2034</a:t>
            </a:r>
            <a:r>
              <a:rPr lang="ja-JP" altLang="en-US" dirty="0"/>
              <a:t>年（</a:t>
            </a:r>
            <a:r>
              <a:rPr lang="en-US" altLang="ja-JP" dirty="0"/>
              <a:t>15</a:t>
            </a:r>
            <a:r>
              <a:rPr lang="ja-JP" altLang="en-US" dirty="0"/>
              <a:t>年後）の水深分布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堆積量が多いエリアを重点的に浚渫した場合</a:t>
            </a:r>
            <a:endParaRPr kumimoji="1" lang="ja-JP" altLang="en-US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xmlns="" id="{9B4AFBC7-2FEB-4A7B-83B1-96FE2E7E1CAA}"/>
              </a:ext>
            </a:extLst>
          </p:cNvPr>
          <p:cNvSpPr/>
          <p:nvPr/>
        </p:nvSpPr>
        <p:spPr>
          <a:xfrm>
            <a:off x="1275876" y="2382960"/>
            <a:ext cx="1007706" cy="342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上下 13">
            <a:extLst>
              <a:ext uri="{FF2B5EF4-FFF2-40B4-BE49-F238E27FC236}">
                <a16:creationId xmlns:a16="http://schemas.microsoft.com/office/drawing/2014/main" xmlns="" id="{E3296D2C-7E64-4BE3-AEF5-35590AC53F4C}"/>
              </a:ext>
            </a:extLst>
          </p:cNvPr>
          <p:cNvSpPr/>
          <p:nvPr/>
        </p:nvSpPr>
        <p:spPr>
          <a:xfrm>
            <a:off x="5794310" y="4455811"/>
            <a:ext cx="603380" cy="946930"/>
          </a:xfrm>
          <a:prstGeom prst="upDown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225">
            <a:extLst>
              <a:ext uri="{FF2B5EF4-FFF2-40B4-BE49-F238E27FC236}">
                <a16:creationId xmlns:a16="http://schemas.microsoft.com/office/drawing/2014/main" xmlns="" id="{F237037F-52A7-451B-A0DD-C9778B75F78A}"/>
              </a:ext>
            </a:extLst>
          </p:cNvPr>
          <p:cNvSpPr txBox="1"/>
          <p:nvPr/>
        </p:nvSpPr>
        <p:spPr>
          <a:xfrm>
            <a:off x="4649239" y="2312548"/>
            <a:ext cx="6764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【</a:t>
            </a:r>
            <a:r>
              <a:rPr lang="ja-JP" altLang="en-US" sz="2400" dirty="0"/>
              <a:t>維持管理上の問題点</a:t>
            </a:r>
            <a:r>
              <a:rPr lang="en-US" altLang="ja-JP" sz="2400" dirty="0"/>
              <a:t>】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400" b="1" dirty="0">
                <a:solidFill>
                  <a:srgbClr val="FF0000"/>
                </a:solidFill>
              </a:rPr>
              <a:t>埋没量の多い区間</a:t>
            </a:r>
            <a:r>
              <a:rPr lang="en-US" altLang="ja-JP" sz="2400" b="1" dirty="0">
                <a:solidFill>
                  <a:srgbClr val="FF0000"/>
                </a:solidFill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</a:rPr>
              <a:t>は次の浚渫開始年までに</a:t>
            </a:r>
            <a:r>
              <a:rPr lang="en-US" altLang="ja-JP" sz="2400" b="1" dirty="0">
                <a:solidFill>
                  <a:srgbClr val="FF0000"/>
                </a:solidFill>
              </a:rPr>
              <a:t>13m</a:t>
            </a:r>
            <a:r>
              <a:rPr lang="ja-JP" altLang="en-US" sz="2400" b="1" dirty="0">
                <a:solidFill>
                  <a:srgbClr val="FF0000"/>
                </a:solidFill>
              </a:rPr>
              <a:t>以浅となる（浅所発生）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225">
            <a:extLst>
              <a:ext uri="{FF2B5EF4-FFF2-40B4-BE49-F238E27FC236}">
                <a16:creationId xmlns:a16="http://schemas.microsoft.com/office/drawing/2014/main" xmlns="" id="{5C5547CB-3BD0-4AE2-94AC-1AC31C8848BD}"/>
              </a:ext>
            </a:extLst>
          </p:cNvPr>
          <p:cNvSpPr txBox="1"/>
          <p:nvPr/>
        </p:nvSpPr>
        <p:spPr>
          <a:xfrm>
            <a:off x="6301273" y="4378419"/>
            <a:ext cx="593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【</a:t>
            </a:r>
            <a:r>
              <a:rPr lang="ja-JP" altLang="en-US" sz="2400" dirty="0"/>
              <a:t>改善提案（浚渫能力の最適配分）</a:t>
            </a:r>
            <a:r>
              <a:rPr lang="en-US" altLang="ja-JP" sz="2400" dirty="0"/>
              <a:t>】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400" b="1" dirty="0">
                <a:solidFill>
                  <a:srgbClr val="0000FF"/>
                </a:solidFill>
              </a:rPr>
              <a:t>浅所懸念箇所を選択集中的に事前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深掘する</a:t>
            </a:r>
            <a:r>
              <a:rPr lang="ja-JP" altLang="en-US" sz="2400" b="1" dirty="0">
                <a:solidFill>
                  <a:srgbClr val="0000FF"/>
                </a:solidFill>
              </a:rPr>
              <a:t>ことで、浅所を未然に予防可能</a:t>
            </a:r>
            <a:endParaRPr lang="en-US" altLang="ja-JP" sz="2400" b="1" dirty="0">
              <a:solidFill>
                <a:srgbClr val="0000FF"/>
              </a:solidFill>
            </a:endParaRP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xmlns="" id="{7CFFDB83-DDF1-44C4-8B39-EABC819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E2DC9B43-5927-44AE-A7C4-F4F9C24EED54}"/>
              </a:ext>
            </a:extLst>
          </p:cNvPr>
          <p:cNvSpPr/>
          <p:nvPr/>
        </p:nvSpPr>
        <p:spPr>
          <a:xfrm>
            <a:off x="5329989" y="3404937"/>
            <a:ext cx="3385171" cy="10209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5EBA170D-F406-412D-9CFE-C4796F0BA9F3}"/>
              </a:ext>
            </a:extLst>
          </p:cNvPr>
          <p:cNvSpPr/>
          <p:nvPr/>
        </p:nvSpPr>
        <p:spPr>
          <a:xfrm>
            <a:off x="5306212" y="5484557"/>
            <a:ext cx="3385171" cy="10721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5C642462-2A38-47B2-AF7B-389153A4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3" y="926404"/>
            <a:ext cx="8338769" cy="44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9CE0B16-1D88-4FB9-812F-9189ACDCFC6D}"/>
              </a:ext>
            </a:extLst>
          </p:cNvPr>
          <p:cNvSpPr txBox="1"/>
          <p:nvPr/>
        </p:nvSpPr>
        <p:spPr>
          <a:xfrm>
            <a:off x="1216555" y="5380653"/>
            <a:ext cx="630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b="1" dirty="0"/>
              <a:t>平均水深の長期予測結果</a:t>
            </a:r>
            <a:r>
              <a:rPr lang="ja-JP" altLang="en-US" b="1" dirty="0"/>
              <a:t>と計画水深</a:t>
            </a:r>
            <a:r>
              <a:rPr lang="en-US" altLang="ja-JP" b="1" dirty="0"/>
              <a:t>14m</a:t>
            </a:r>
            <a:r>
              <a:rPr lang="ja-JP" altLang="en-US" b="1" dirty="0"/>
              <a:t>化までの必要期間</a:t>
            </a:r>
            <a:endParaRPr kumimoji="1" lang="ja-JP" altLang="en-US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D3973E15-6E76-4BF6-8D90-39ACB2AE00AE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2426891A-EB0A-4A6E-A135-17EC450C58B9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４．</a:t>
            </a:r>
            <a:r>
              <a:rPr lang="en-US" altLang="ja-JP" sz="3600" dirty="0">
                <a:solidFill>
                  <a:schemeClr val="bg1"/>
                </a:solidFill>
              </a:rPr>
              <a:t>(3)</a:t>
            </a:r>
            <a:r>
              <a:rPr lang="ja-JP" altLang="en-US" sz="3600" dirty="0">
                <a:solidFill>
                  <a:schemeClr val="bg1"/>
                </a:solidFill>
              </a:rPr>
              <a:t>計画水深</a:t>
            </a:r>
            <a:r>
              <a:rPr lang="en-US" altLang="ja-JP" sz="3600" dirty="0">
                <a:solidFill>
                  <a:schemeClr val="bg1"/>
                </a:solidFill>
              </a:rPr>
              <a:t>D.L.-14m</a:t>
            </a:r>
            <a:r>
              <a:rPr lang="ja-JP" altLang="en-US" sz="3600" dirty="0">
                <a:solidFill>
                  <a:schemeClr val="bg1"/>
                </a:solidFill>
              </a:rPr>
              <a:t>への開発必要期間の算定</a:t>
            </a: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xmlns="" id="{F249828C-4B64-4E7B-A1DF-8B3A59F88113}"/>
              </a:ext>
            </a:extLst>
          </p:cNvPr>
          <p:cNvSpPr/>
          <p:nvPr/>
        </p:nvSpPr>
        <p:spPr>
          <a:xfrm>
            <a:off x="1043004" y="1434965"/>
            <a:ext cx="4833258" cy="547396"/>
          </a:xfrm>
          <a:prstGeom prst="wedgeRectCallout">
            <a:avLst>
              <a:gd name="adj1" fmla="val -50388"/>
              <a:gd name="adj2" fmla="val 12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年の保全測量より設定</a:t>
            </a:r>
            <a:endParaRPr kumimoji="1"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2018</a:t>
            </a:r>
            <a:r>
              <a:rPr lang="ja-JP" altLang="en-US" dirty="0"/>
              <a:t>年に更新した測量船「海燕」の測深値</a:t>
            </a:r>
            <a:endParaRPr kumimoji="1" lang="ja-JP" altLang="en-US" dirty="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xmlns="" id="{F7591AD9-950D-4295-B9FF-008D226CC271}"/>
              </a:ext>
            </a:extLst>
          </p:cNvPr>
          <p:cNvSpPr/>
          <p:nvPr/>
        </p:nvSpPr>
        <p:spPr>
          <a:xfrm>
            <a:off x="4443731" y="2671601"/>
            <a:ext cx="3965511" cy="547396"/>
          </a:xfrm>
          <a:prstGeom prst="wedgeRectCallout">
            <a:avLst>
              <a:gd name="adj1" fmla="val -65858"/>
              <a:gd name="adj2" fmla="val 32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約</a:t>
            </a:r>
            <a:r>
              <a:rPr kumimoji="1" lang="en-US" altLang="ja-JP" dirty="0"/>
              <a:t>18</a:t>
            </a:r>
            <a:r>
              <a:rPr kumimoji="1" lang="ja-JP" altLang="en-US" dirty="0"/>
              <a:t>年後に平均水深が</a:t>
            </a:r>
            <a:r>
              <a:rPr kumimoji="1" lang="en-US" altLang="ja-JP" dirty="0"/>
              <a:t>14.3m</a:t>
            </a:r>
            <a:r>
              <a:rPr kumimoji="1" lang="ja-JP" altLang="en-US" dirty="0"/>
              <a:t>に到達</a:t>
            </a:r>
            <a:endParaRPr kumimoji="1" lang="en-US" altLang="ja-JP" dirty="0"/>
          </a:p>
          <a:p>
            <a:r>
              <a:rPr lang="ja-JP" altLang="en-US" dirty="0"/>
              <a:t>（概ね整備完了）</a:t>
            </a:r>
            <a:endParaRPr kumimoji="1" lang="ja-JP" altLang="en-US" dirty="0"/>
          </a:p>
        </p:txBody>
      </p:sp>
      <p:sp>
        <p:nvSpPr>
          <p:cNvPr id="8" name="テキスト ボックス 225">
            <a:extLst>
              <a:ext uri="{FF2B5EF4-FFF2-40B4-BE49-F238E27FC236}">
                <a16:creationId xmlns:a16="http://schemas.microsoft.com/office/drawing/2014/main" xmlns="" id="{95C5B592-3C4D-45D6-9FD3-93C65AF16B38}"/>
              </a:ext>
            </a:extLst>
          </p:cNvPr>
          <p:cNvSpPr txBox="1"/>
          <p:nvPr/>
        </p:nvSpPr>
        <p:spPr>
          <a:xfrm>
            <a:off x="8472972" y="926404"/>
            <a:ext cx="35848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（将来条件が有する様々な不確実性を勘案し、）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想定埋没土量と浚渫土量の土砂収支から将来の水深変化を予測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dirty="0"/>
              <a:t>実際には将来の船舶利用や浚渫可能量の変化で期間は前後する</a:t>
            </a:r>
            <a:endParaRPr kumimoji="1" lang="en-US" altLang="ja-JP" sz="2800" dirty="0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xmlns="" id="{9F8A2C30-4C3F-4E83-8CDA-A906B7AE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9EC47594-4049-48F5-8697-518572ACEBBB}"/>
              </a:ext>
            </a:extLst>
          </p:cNvPr>
          <p:cNvSpPr/>
          <p:nvPr/>
        </p:nvSpPr>
        <p:spPr>
          <a:xfrm>
            <a:off x="3345600" y="2482384"/>
            <a:ext cx="5485579" cy="10209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1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95692" y="6492876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736023"/>
            <a:ext cx="12192000" cy="61219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 dirty="0"/>
              <a:t>第５章　主な成果と今後の課題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0688" y="710368"/>
            <a:ext cx="1188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FF00"/>
                </a:solidFill>
              </a:rPr>
              <a:t>【</a:t>
            </a:r>
            <a:r>
              <a:rPr lang="ja-JP" altLang="en-US" sz="3200" dirty="0">
                <a:solidFill>
                  <a:srgbClr val="FFFF00"/>
                </a:solidFill>
              </a:rPr>
              <a:t>主な成果</a:t>
            </a:r>
            <a:r>
              <a:rPr lang="en-US" altLang="ja-JP" sz="3200" dirty="0">
                <a:solidFill>
                  <a:srgbClr val="FFFF00"/>
                </a:solidFill>
              </a:rPr>
              <a:t>】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3200" b="1" dirty="0">
                <a:solidFill>
                  <a:schemeClr val="bg1"/>
                </a:solidFill>
              </a:rPr>
              <a:t>長大な</a:t>
            </a:r>
            <a:r>
              <a:rPr lang="ja-JP" altLang="en-US" sz="3200" b="1" dirty="0">
                <a:solidFill>
                  <a:schemeClr val="accent4"/>
                </a:solidFill>
              </a:rPr>
              <a:t>南東水道のシルテーション埋没メカニズム</a:t>
            </a:r>
            <a:r>
              <a:rPr lang="ja-JP" altLang="en-US" sz="3200" dirty="0">
                <a:solidFill>
                  <a:schemeClr val="bg1"/>
                </a:solidFill>
              </a:rPr>
              <a:t>が概ね解明</a:t>
            </a:r>
            <a:endParaRPr lang="en-US" altLang="ja-JP" sz="3200" dirty="0">
              <a:solidFill>
                <a:schemeClr val="bg1"/>
              </a:solidFill>
            </a:endParaRPr>
          </a:p>
          <a:p>
            <a:r>
              <a:rPr lang="ja-JP" altLang="en-US" sz="2800" dirty="0">
                <a:solidFill>
                  <a:schemeClr val="bg1"/>
                </a:solidFill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</a:rPr>
              <a:t>埋没</a:t>
            </a:r>
            <a:r>
              <a:rPr lang="ja-JP" altLang="en-US" sz="3200" dirty="0">
                <a:solidFill>
                  <a:schemeClr val="bg1"/>
                </a:solidFill>
              </a:rPr>
              <a:t>メカニズムを踏まえた</a:t>
            </a:r>
            <a:r>
              <a:rPr lang="en-US" altLang="ja-JP" sz="3200" b="1" dirty="0">
                <a:solidFill>
                  <a:schemeClr val="accent4"/>
                </a:solidFill>
              </a:rPr>
              <a:t>『</a:t>
            </a:r>
            <a:r>
              <a:rPr lang="ja-JP" altLang="en-US" sz="3200" b="1" dirty="0">
                <a:solidFill>
                  <a:schemeClr val="accent4"/>
                </a:solidFill>
              </a:rPr>
              <a:t>実用的な埋没予測手法</a:t>
            </a:r>
            <a:r>
              <a:rPr lang="en-US" altLang="ja-JP" sz="3200" b="1" dirty="0">
                <a:solidFill>
                  <a:schemeClr val="accent4"/>
                </a:solidFill>
              </a:rPr>
              <a:t>』</a:t>
            </a:r>
            <a:r>
              <a:rPr lang="ja-JP" altLang="en-US" sz="3200" b="1" dirty="0">
                <a:solidFill>
                  <a:schemeClr val="accent4"/>
                </a:solidFill>
              </a:rPr>
              <a:t>を</a:t>
            </a:r>
            <a:r>
              <a:rPr lang="ja-JP" altLang="en-US" sz="3200" b="1" dirty="0" smtClean="0">
                <a:solidFill>
                  <a:schemeClr val="accent4"/>
                </a:solidFill>
              </a:rPr>
              <a:t>構築　　</a:t>
            </a:r>
            <a:r>
              <a:rPr lang="ja-JP" altLang="en-US" sz="3200" dirty="0" smtClean="0">
                <a:solidFill>
                  <a:schemeClr val="bg1"/>
                </a:solidFill>
              </a:rPr>
              <a:t>し</a:t>
            </a:r>
            <a:r>
              <a:rPr lang="ja-JP" altLang="en-US" sz="3200" dirty="0">
                <a:solidFill>
                  <a:schemeClr val="bg1"/>
                </a:solidFill>
              </a:rPr>
              <a:t>、航路の</a:t>
            </a:r>
            <a:r>
              <a:rPr lang="ja-JP" altLang="en-US" sz="3200" b="1" dirty="0">
                <a:solidFill>
                  <a:schemeClr val="accent4"/>
                </a:solidFill>
              </a:rPr>
              <a:t>維持管理上重要な</a:t>
            </a:r>
            <a:r>
              <a:rPr lang="en-US" altLang="ja-JP" sz="3200" b="1" dirty="0">
                <a:solidFill>
                  <a:schemeClr val="accent4"/>
                </a:solidFill>
              </a:rPr>
              <a:t>『</a:t>
            </a:r>
            <a:r>
              <a:rPr lang="ja-JP" altLang="en-US" sz="3200" b="1" dirty="0">
                <a:solidFill>
                  <a:schemeClr val="accent4"/>
                </a:solidFill>
              </a:rPr>
              <a:t>実質</a:t>
            </a:r>
            <a:r>
              <a:rPr lang="ja-JP" altLang="en-US" sz="3200" b="1" dirty="0" smtClean="0">
                <a:solidFill>
                  <a:schemeClr val="accent4"/>
                </a:solidFill>
              </a:rPr>
              <a:t>埋没量</a:t>
            </a:r>
            <a:r>
              <a:rPr lang="en-US" altLang="ja-JP" sz="3200" b="1" dirty="0">
                <a:solidFill>
                  <a:schemeClr val="accent4"/>
                </a:solidFill>
              </a:rPr>
              <a:t>』</a:t>
            </a:r>
            <a:r>
              <a:rPr lang="ja-JP" altLang="en-US" sz="3200" dirty="0" smtClean="0">
                <a:solidFill>
                  <a:schemeClr val="bg1"/>
                </a:solidFill>
              </a:rPr>
              <a:t>を</a:t>
            </a:r>
            <a:r>
              <a:rPr lang="ja-JP" altLang="en-US" sz="3200" dirty="0">
                <a:solidFill>
                  <a:schemeClr val="bg1"/>
                </a:solidFill>
              </a:rPr>
              <a:t>算定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3200" dirty="0" smtClean="0">
                <a:solidFill>
                  <a:schemeClr val="bg1"/>
                </a:solidFill>
              </a:rPr>
              <a:t>水深</a:t>
            </a:r>
            <a:r>
              <a:rPr lang="en-US" altLang="ja-JP" sz="3200" dirty="0">
                <a:solidFill>
                  <a:schemeClr val="bg1"/>
                </a:solidFill>
              </a:rPr>
              <a:t>-12m</a:t>
            </a:r>
            <a:r>
              <a:rPr lang="ja-JP" altLang="en-US" sz="3200" dirty="0">
                <a:solidFill>
                  <a:schemeClr val="bg1"/>
                </a:solidFill>
              </a:rPr>
              <a:t>は維持可能。</a:t>
            </a:r>
            <a:r>
              <a:rPr lang="ja-JP" altLang="en-US" sz="3200" b="1" dirty="0">
                <a:solidFill>
                  <a:schemeClr val="accent4"/>
                </a:solidFill>
              </a:rPr>
              <a:t>水深</a:t>
            </a:r>
            <a:r>
              <a:rPr lang="en-US" altLang="ja-JP" sz="3200" b="1" dirty="0">
                <a:solidFill>
                  <a:schemeClr val="accent4"/>
                </a:solidFill>
              </a:rPr>
              <a:t>-13m</a:t>
            </a:r>
            <a:r>
              <a:rPr lang="ja-JP" altLang="en-US" sz="3200" b="1" dirty="0">
                <a:solidFill>
                  <a:schemeClr val="accent4"/>
                </a:solidFill>
              </a:rPr>
              <a:t>の維持</a:t>
            </a:r>
            <a:r>
              <a:rPr lang="ja-JP" altLang="en-US" sz="3200" dirty="0">
                <a:solidFill>
                  <a:schemeClr val="bg1"/>
                </a:solidFill>
              </a:rPr>
              <a:t>には</a:t>
            </a:r>
            <a:r>
              <a:rPr lang="ja-JP" altLang="en-US" sz="3200" b="1" dirty="0">
                <a:solidFill>
                  <a:schemeClr val="accent4"/>
                </a:solidFill>
              </a:rPr>
              <a:t>浅所懸念箇所の予防保全的な</a:t>
            </a:r>
            <a:r>
              <a:rPr lang="ja-JP" altLang="en-US" sz="3200" b="1" dirty="0" smtClean="0">
                <a:solidFill>
                  <a:schemeClr val="accent4"/>
                </a:solidFill>
              </a:rPr>
              <a:t>事前深掘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</a:rPr>
              <a:t>、</a:t>
            </a: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</a:rPr>
              <a:t>つまり、浚渫能力の最適配分が必要。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</a:rPr>
              <a:t>航路</a:t>
            </a: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</a:rPr>
              <a:t>全域が水深</a:t>
            </a:r>
            <a:r>
              <a:rPr lang="en-US" altLang="ja-JP" sz="3200" dirty="0">
                <a:solidFill>
                  <a:schemeClr val="bg1">
                    <a:lumMod val="95000"/>
                  </a:schemeClr>
                </a:solidFill>
              </a:rPr>
              <a:t>D.L.-14.3m</a:t>
            </a: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</a:rPr>
              <a:t>に達する、すなわち、</a:t>
            </a:r>
            <a:r>
              <a:rPr lang="ja-JP" altLang="en-US" sz="3200" b="1" dirty="0">
                <a:solidFill>
                  <a:schemeClr val="accent4"/>
                </a:solidFill>
              </a:rPr>
              <a:t>航路整備が完了するのに</a:t>
            </a:r>
            <a:r>
              <a:rPr lang="en-US" altLang="ja-JP" sz="3200" b="1" dirty="0">
                <a:solidFill>
                  <a:schemeClr val="accent4"/>
                </a:solidFill>
              </a:rPr>
              <a:t>『</a:t>
            </a:r>
            <a:r>
              <a:rPr lang="ja-JP" altLang="en-US" sz="3200" b="1" dirty="0">
                <a:solidFill>
                  <a:schemeClr val="accent4"/>
                </a:solidFill>
              </a:rPr>
              <a:t>約</a:t>
            </a:r>
            <a:r>
              <a:rPr lang="en-US" altLang="ja-JP" sz="3200" b="1" dirty="0">
                <a:solidFill>
                  <a:schemeClr val="accent4"/>
                </a:solidFill>
              </a:rPr>
              <a:t>18</a:t>
            </a:r>
            <a:r>
              <a:rPr lang="ja-JP" altLang="en-US" sz="3200" b="1" dirty="0">
                <a:solidFill>
                  <a:schemeClr val="accent4"/>
                </a:solidFill>
              </a:rPr>
              <a:t>年</a:t>
            </a:r>
            <a:r>
              <a:rPr lang="en-US" altLang="ja-JP" sz="3200" b="1" dirty="0">
                <a:solidFill>
                  <a:schemeClr val="accent4"/>
                </a:solidFill>
              </a:rPr>
              <a:t>』</a:t>
            </a: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</a:rPr>
              <a:t>を要する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</a:rPr>
              <a:t>。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CDB7231A-8163-4AF5-B3AF-E4174353FCC9}"/>
              </a:ext>
            </a:extLst>
          </p:cNvPr>
          <p:cNvSpPr txBox="1">
            <a:spLocks/>
          </p:cNvSpPr>
          <p:nvPr/>
        </p:nvSpPr>
        <p:spPr>
          <a:xfrm>
            <a:off x="1010531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A7EFFF-7FB4-4F7F-AB52-47A04AB05D01}" type="slidenum">
              <a:rPr lang="ja-JP" altLang="en-US" sz="1600" smtClean="0"/>
              <a:pPr/>
              <a:t>17</a:t>
            </a:fld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889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95692" y="6492876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736023"/>
            <a:ext cx="12192000" cy="61219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 dirty="0"/>
              <a:t>第５章　主な成果と今後の課題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0688" y="746944"/>
            <a:ext cx="118872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900" dirty="0">
              <a:solidFill>
                <a:schemeClr val="bg1"/>
              </a:solidFill>
            </a:endParaRPr>
          </a:p>
          <a:p>
            <a:r>
              <a:rPr lang="en-US" altLang="ja-JP" sz="3200" dirty="0">
                <a:solidFill>
                  <a:srgbClr val="FFFF00"/>
                </a:solidFill>
              </a:rPr>
              <a:t>【</a:t>
            </a:r>
            <a:r>
              <a:rPr lang="ja-JP" altLang="en-US" sz="3200" dirty="0">
                <a:solidFill>
                  <a:srgbClr val="FFFF00"/>
                </a:solidFill>
              </a:rPr>
              <a:t>今後の課題：技術的な視点</a:t>
            </a:r>
            <a:r>
              <a:rPr lang="en-US" altLang="ja-JP" sz="3200" dirty="0">
                <a:solidFill>
                  <a:srgbClr val="FFFF00"/>
                </a:solidFill>
              </a:rPr>
              <a:t>】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3200" dirty="0">
                <a:solidFill>
                  <a:schemeClr val="bg1"/>
                </a:solidFill>
              </a:rPr>
              <a:t>R01</a:t>
            </a:r>
            <a:r>
              <a:rPr lang="ja-JP" altLang="en-US" sz="3200" dirty="0">
                <a:solidFill>
                  <a:schemeClr val="bg1"/>
                </a:solidFill>
              </a:rPr>
              <a:t>年度に作成した維持管理計画に基づく</a:t>
            </a:r>
            <a:r>
              <a:rPr lang="ja-JP" altLang="en-US" sz="3200" b="1" dirty="0">
                <a:solidFill>
                  <a:schemeClr val="accent4"/>
                </a:solidFill>
              </a:rPr>
              <a:t>基礎データ</a:t>
            </a:r>
            <a:r>
              <a:rPr lang="ja-JP" altLang="en-US" sz="3200" b="1" dirty="0">
                <a:solidFill>
                  <a:schemeClr val="bg1"/>
                </a:solidFill>
              </a:rPr>
              <a:t>（保全測量・底質調査）</a:t>
            </a:r>
            <a:r>
              <a:rPr lang="ja-JP" altLang="en-US" sz="3200" b="1" dirty="0">
                <a:solidFill>
                  <a:schemeClr val="accent4"/>
                </a:solidFill>
              </a:rPr>
              <a:t>の継続取得・</a:t>
            </a:r>
            <a:r>
              <a:rPr lang="ja-JP" altLang="en-US" sz="3200" b="1" dirty="0" smtClean="0">
                <a:solidFill>
                  <a:schemeClr val="accent4"/>
                </a:solidFill>
              </a:rPr>
              <a:t>蓄積</a:t>
            </a:r>
            <a:endParaRPr lang="en-US" altLang="ja-JP" sz="3200" b="1" dirty="0">
              <a:solidFill>
                <a:schemeClr val="accent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ja-JP" altLang="en-US" sz="3200" dirty="0" smtClean="0">
                <a:solidFill>
                  <a:schemeClr val="bg1"/>
                </a:solidFill>
              </a:rPr>
              <a:t>現地</a:t>
            </a:r>
            <a:r>
              <a:rPr lang="ja-JP" altLang="en-US" sz="3200" dirty="0">
                <a:solidFill>
                  <a:schemeClr val="bg1"/>
                </a:solidFill>
              </a:rPr>
              <a:t>調査や室内実験等の適宜実施による</a:t>
            </a:r>
            <a:r>
              <a:rPr lang="ja-JP" altLang="en-US" sz="3200" b="1" dirty="0">
                <a:solidFill>
                  <a:schemeClr val="accent4"/>
                </a:solidFill>
              </a:rPr>
              <a:t>航路内土砂収支と埋没量の精度向上・不確実性の低減</a:t>
            </a:r>
            <a:endParaRPr lang="en-US" altLang="ja-JP" sz="3200" b="1" dirty="0">
              <a:solidFill>
                <a:schemeClr val="accent4"/>
              </a:solidFill>
            </a:endParaRPr>
          </a:p>
          <a:p>
            <a:endParaRPr lang="en-US" altLang="ja-JP" sz="3200" dirty="0" smtClean="0">
              <a:solidFill>
                <a:srgbClr val="FFFF00"/>
              </a:solidFill>
            </a:endParaRPr>
          </a:p>
          <a:p>
            <a:endParaRPr lang="en-US" altLang="ja-JP" sz="3200" dirty="0">
              <a:solidFill>
                <a:srgbClr val="FFFF00"/>
              </a:solidFill>
            </a:endParaRPr>
          </a:p>
          <a:p>
            <a:r>
              <a:rPr lang="en-US" altLang="ja-JP" sz="3200" dirty="0" smtClean="0">
                <a:solidFill>
                  <a:srgbClr val="FFFF00"/>
                </a:solidFill>
              </a:rPr>
              <a:t>【</a:t>
            </a:r>
            <a:r>
              <a:rPr lang="ja-JP" altLang="en-US" sz="3200" dirty="0">
                <a:solidFill>
                  <a:srgbClr val="FFFF00"/>
                </a:solidFill>
              </a:rPr>
              <a:t>今後の課題：政策的な視点</a:t>
            </a:r>
            <a:r>
              <a:rPr lang="en-US" altLang="ja-JP" sz="3200" dirty="0">
                <a:solidFill>
                  <a:srgbClr val="FFFF00"/>
                </a:solidFill>
              </a:rPr>
              <a:t>】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ja-JP" altLang="en-US" sz="3200" dirty="0">
                <a:solidFill>
                  <a:schemeClr val="bg1"/>
                </a:solidFill>
              </a:rPr>
              <a:t>将来の船舶航行条件や浚渫能力の変化も見据えた</a:t>
            </a:r>
            <a:r>
              <a:rPr lang="ja-JP" altLang="en-US" sz="3200" b="1" dirty="0">
                <a:solidFill>
                  <a:schemeClr val="accent4"/>
                </a:solidFill>
              </a:rPr>
              <a:t>維持管理・整備スケジュールの最適化・</a:t>
            </a:r>
            <a:r>
              <a:rPr lang="ja-JP" altLang="en-US" sz="3200" b="1" dirty="0" smtClean="0">
                <a:solidFill>
                  <a:schemeClr val="accent4"/>
                </a:solidFill>
              </a:rPr>
              <a:t>効率化</a:t>
            </a:r>
            <a:endParaRPr lang="en-US" altLang="ja-JP" sz="3200" b="1" dirty="0">
              <a:solidFill>
                <a:schemeClr val="accent4"/>
              </a:solidFill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89E0017F-B9D3-42D8-829F-696E679435ED}"/>
              </a:ext>
            </a:extLst>
          </p:cNvPr>
          <p:cNvSpPr txBox="1">
            <a:spLocks/>
          </p:cNvSpPr>
          <p:nvPr/>
        </p:nvSpPr>
        <p:spPr>
          <a:xfrm>
            <a:off x="1010531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A7EFFF-7FB4-4F7F-AB52-47A04AB05D01}" type="slidenum">
              <a:rPr lang="ja-JP" altLang="en-US" sz="1600" smtClean="0"/>
              <a:pPr/>
              <a:t>18</a:t>
            </a:fld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612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　目次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125" y="1418411"/>
            <a:ext cx="11832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１．関門航路（南東水道地区</a:t>
            </a:r>
            <a:r>
              <a:rPr lang="en-US" altLang="ja-JP" sz="3200" dirty="0"/>
              <a:t>)</a:t>
            </a:r>
            <a:r>
              <a:rPr lang="ja-JP" altLang="en-US" sz="3200" dirty="0"/>
              <a:t>の概要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２．長大航路である南東水道の埋没現象の検討</a:t>
            </a:r>
            <a:endParaRPr lang="en-US" altLang="ja-JP" sz="3200" dirty="0"/>
          </a:p>
          <a:p>
            <a:r>
              <a:rPr lang="ja-JP" altLang="en-US" sz="3200" dirty="0"/>
              <a:t>　　　　</a:t>
            </a:r>
            <a:endParaRPr lang="en-US" altLang="ja-JP" sz="3200" dirty="0"/>
          </a:p>
          <a:p>
            <a:r>
              <a:rPr lang="ja-JP" altLang="en-US" sz="3200" dirty="0"/>
              <a:t>３．新たな埋没予測手法の開発と</a:t>
            </a:r>
            <a:endParaRPr lang="en-US" altLang="ja-JP" sz="3200" dirty="0"/>
          </a:p>
          <a:p>
            <a:pPr algn="r"/>
            <a:r>
              <a:rPr lang="ja-JP" altLang="en-US" sz="3200" dirty="0"/>
              <a:t>維持管理上重要な実質埋没土量の推定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４</a:t>
            </a:r>
            <a:r>
              <a:rPr lang="ja-JP" altLang="en-US" sz="3200" dirty="0" smtClean="0"/>
              <a:t>．水深</a:t>
            </a:r>
            <a:r>
              <a:rPr lang="ja-JP" altLang="en-US" sz="3200" dirty="0"/>
              <a:t>維持管理と増深に向けた施策の検討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５．主な成果と今後の課題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4041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xmlns="" id="{BBCFA58D-49B1-420B-86EA-95B87916ADEF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5" r="651" b="2304"/>
          <a:stretch/>
        </p:blipFill>
        <p:spPr bwMode="auto">
          <a:xfrm>
            <a:off x="3737170" y="2562890"/>
            <a:ext cx="8168455" cy="42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1D29405E-05E8-4DAD-A97F-992F87B178B1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7CC8A078-72B2-44BE-85D1-84ECD7746671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１．関門航路（南東水道地区）の概要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xmlns="" id="{5B0D5533-729D-4F6A-83F5-1F7903DF338A}"/>
              </a:ext>
            </a:extLst>
          </p:cNvPr>
          <p:cNvSpPr/>
          <p:nvPr/>
        </p:nvSpPr>
        <p:spPr>
          <a:xfrm rot="2145000">
            <a:off x="8923408" y="4085542"/>
            <a:ext cx="3204163" cy="85880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225">
            <a:extLst>
              <a:ext uri="{FF2B5EF4-FFF2-40B4-BE49-F238E27FC236}">
                <a16:creationId xmlns:a16="http://schemas.microsoft.com/office/drawing/2014/main" xmlns="" id="{6AF0DE87-871D-45E0-A32D-62CC6E4529F5}"/>
              </a:ext>
            </a:extLst>
          </p:cNvPr>
          <p:cNvSpPr txBox="1"/>
          <p:nvPr/>
        </p:nvSpPr>
        <p:spPr>
          <a:xfrm>
            <a:off x="17889" y="864710"/>
            <a:ext cx="12058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 dirty="0"/>
              <a:t>南東水道地区</a:t>
            </a:r>
            <a:endParaRPr lang="en-US" altLang="ja-JP" sz="3200" b="1" dirty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開発保全航路である関門航路の最も東に位置する</a:t>
            </a:r>
            <a:endParaRPr lang="en-US" altLang="ja-JP" sz="2000" dirty="0" smtClean="0"/>
          </a:p>
          <a:p>
            <a:r>
              <a:rPr lang="ja-JP" altLang="en-US" sz="2000" dirty="0"/>
              <a:t>　航路延長 約</a:t>
            </a:r>
            <a:r>
              <a:rPr lang="en-US" altLang="ja-JP" sz="2000" dirty="0"/>
              <a:t>11km</a:t>
            </a:r>
            <a:r>
              <a:rPr lang="ja-JP" altLang="en-US" sz="2000" dirty="0"/>
              <a:t>、航路幅 </a:t>
            </a:r>
            <a:r>
              <a:rPr lang="en-US" altLang="ja-JP" sz="2000" dirty="0"/>
              <a:t>700m</a:t>
            </a:r>
            <a:r>
              <a:rPr lang="ja-JP" altLang="en-US" sz="2000" dirty="0" smtClean="0"/>
              <a:t>（国内</a:t>
            </a:r>
            <a:r>
              <a:rPr lang="ja-JP" altLang="en-US" sz="2000" dirty="0"/>
              <a:t>屈指の大規模な施設）</a:t>
            </a:r>
            <a:endParaRPr lang="en-US" altLang="ja-JP" sz="2000" dirty="0"/>
          </a:p>
          <a:p>
            <a:r>
              <a:rPr lang="ja-JP" altLang="en-US" sz="2000" dirty="0"/>
              <a:t>　■暫定水深</a:t>
            </a:r>
            <a:r>
              <a:rPr lang="en-US" altLang="ja-JP" sz="2000" dirty="0"/>
              <a:t>D.L.-12m</a:t>
            </a:r>
            <a:r>
              <a:rPr lang="ja-JP" altLang="en-US" sz="2000" dirty="0"/>
              <a:t>で供用中</a:t>
            </a:r>
            <a:endParaRPr lang="en-US" altLang="ja-JP" sz="2000" dirty="0"/>
          </a:p>
          <a:p>
            <a:r>
              <a:rPr lang="ja-JP" altLang="en-US" sz="2000" dirty="0"/>
              <a:t>　■計画水深</a:t>
            </a:r>
            <a:r>
              <a:rPr lang="en-US" altLang="ja-JP" sz="2000" dirty="0"/>
              <a:t>D.L.-14m</a:t>
            </a:r>
            <a:r>
              <a:rPr lang="ja-JP" altLang="en-US" sz="2000" dirty="0"/>
              <a:t>（増深中）</a:t>
            </a:r>
          </a:p>
          <a:p>
            <a:endParaRPr kumimoji="1" lang="ja-JP" altLang="en-US" sz="2000" dirty="0"/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xmlns="" id="{BBCE2274-2574-4672-AC17-E46A5BE578E6}"/>
              </a:ext>
            </a:extLst>
          </p:cNvPr>
          <p:cNvSpPr/>
          <p:nvPr/>
        </p:nvSpPr>
        <p:spPr>
          <a:xfrm>
            <a:off x="1359408" y="2674500"/>
            <a:ext cx="682752" cy="487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CA3FA20A-F0EF-4932-A056-9CC9821F026C}"/>
              </a:ext>
            </a:extLst>
          </p:cNvPr>
          <p:cNvSpPr/>
          <p:nvPr/>
        </p:nvSpPr>
        <p:spPr>
          <a:xfrm>
            <a:off x="115424" y="3247390"/>
            <a:ext cx="4607926" cy="1436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/>
              <a:t>ドラグサクション浚渫兼油</a:t>
            </a:r>
            <a:r>
              <a:rPr lang="ja-JP" altLang="en-US" dirty="0" smtClean="0"/>
              <a:t>回収船</a:t>
            </a:r>
            <a:endParaRPr lang="en-US" altLang="ja-JP" dirty="0" smtClean="0"/>
          </a:p>
          <a:p>
            <a:r>
              <a:rPr lang="ja-JP" altLang="en-US" dirty="0"/>
              <a:t> </a:t>
            </a:r>
            <a:r>
              <a:rPr lang="ja-JP" altLang="en-US" dirty="0" smtClean="0"/>
              <a:t>  「</a:t>
            </a:r>
            <a:r>
              <a:rPr lang="ja-JP" altLang="en-US" dirty="0"/>
              <a:t>海翔丸」で航路整備を継続実施中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b="1" dirty="0">
                <a:solidFill>
                  <a:srgbClr val="FFFF00"/>
                </a:solidFill>
              </a:rPr>
              <a:t>航路の供用水深</a:t>
            </a:r>
            <a:r>
              <a:rPr kumimoji="1" lang="en-US" altLang="ja-JP" b="1" dirty="0">
                <a:solidFill>
                  <a:srgbClr val="FFFF00"/>
                </a:solidFill>
              </a:rPr>
              <a:t>12m</a:t>
            </a:r>
            <a:r>
              <a:rPr kumimoji="1" lang="ja-JP" altLang="en-US" b="1" dirty="0">
                <a:solidFill>
                  <a:srgbClr val="FFFF00"/>
                </a:solidFill>
              </a:rPr>
              <a:t>を維持管理しながら</a:t>
            </a:r>
            <a:r>
              <a:rPr lang="en-US" altLang="ja-JP" b="1" dirty="0">
                <a:solidFill>
                  <a:srgbClr val="FFFF00"/>
                </a:solidFill>
              </a:rPr>
              <a:t>14m</a:t>
            </a:r>
            <a:r>
              <a:rPr lang="ja-JP" altLang="en-US" b="1" dirty="0">
                <a:solidFill>
                  <a:srgbClr val="FFFF00"/>
                </a:solidFill>
              </a:rPr>
              <a:t>への</a:t>
            </a:r>
            <a:r>
              <a:rPr kumimoji="1" lang="ja-JP" altLang="en-US" b="1" dirty="0">
                <a:solidFill>
                  <a:srgbClr val="FFFF00"/>
                </a:solidFill>
              </a:rPr>
              <a:t>整備を効果的に進める</a:t>
            </a:r>
            <a:r>
              <a:rPr kumimoji="1" lang="ja-JP" altLang="en-US" dirty="0"/>
              <a:t>事が必要</a:t>
            </a:r>
            <a:endParaRPr kumimoji="1" lang="en-US" altLang="ja-JP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xmlns="" id="{44FE60E9-8DA4-4CF8-B912-19926408407A}"/>
              </a:ext>
            </a:extLst>
          </p:cNvPr>
          <p:cNvSpPr/>
          <p:nvPr/>
        </p:nvSpPr>
        <p:spPr>
          <a:xfrm>
            <a:off x="1359408" y="4763594"/>
            <a:ext cx="682752" cy="48768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50E93CD7-1175-414F-9249-2E31885BFE5D}"/>
              </a:ext>
            </a:extLst>
          </p:cNvPr>
          <p:cNvSpPr/>
          <p:nvPr/>
        </p:nvSpPr>
        <p:spPr>
          <a:xfrm>
            <a:off x="115424" y="5331842"/>
            <a:ext cx="4607926" cy="11610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b="1" dirty="0">
                <a:solidFill>
                  <a:srgbClr val="FF0000"/>
                </a:solidFill>
              </a:rPr>
              <a:t>長大</a:t>
            </a:r>
            <a:r>
              <a:rPr kumimoji="1" lang="ja-JP" altLang="en-US" b="1" dirty="0">
                <a:solidFill>
                  <a:srgbClr val="FF0000"/>
                </a:solidFill>
              </a:rPr>
              <a:t>航路の埋没現象の実態とメカニズムを解明</a:t>
            </a:r>
            <a:r>
              <a:rPr kumimoji="1" lang="ja-JP" altLang="en-US" dirty="0">
                <a:solidFill>
                  <a:schemeClr val="tx1"/>
                </a:solidFill>
              </a:rPr>
              <a:t>して、</a:t>
            </a:r>
            <a:r>
              <a:rPr kumimoji="1" lang="ja-JP" altLang="en-US" b="1" dirty="0">
                <a:solidFill>
                  <a:srgbClr val="FF0000"/>
                </a:solidFill>
              </a:rPr>
              <a:t>将来埋没量の予測手法を構築</a:t>
            </a:r>
            <a:r>
              <a:rPr kumimoji="1" lang="ja-JP" altLang="en-US" dirty="0">
                <a:solidFill>
                  <a:schemeClr val="tx1"/>
                </a:solidFill>
              </a:rPr>
              <a:t>する。そして、今後の</a:t>
            </a:r>
            <a:r>
              <a:rPr kumimoji="1" lang="ja-JP" altLang="en-US" b="1" dirty="0">
                <a:solidFill>
                  <a:srgbClr val="FF0000"/>
                </a:solidFill>
              </a:rPr>
              <a:t>効果的・効率的な航路整備と維持管理方法</a:t>
            </a:r>
            <a:r>
              <a:rPr kumimoji="1" lang="ja-JP" altLang="en-US" dirty="0">
                <a:solidFill>
                  <a:schemeClr val="tx1"/>
                </a:solidFill>
              </a:rPr>
              <a:t>を検討・提案する。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225">
            <a:extLst>
              <a:ext uri="{FF2B5EF4-FFF2-40B4-BE49-F238E27FC236}">
                <a16:creationId xmlns:a16="http://schemas.microsoft.com/office/drawing/2014/main" xmlns="" id="{C892CEF1-6D60-4B6D-9B9B-4BFD7EC2E9CB}"/>
              </a:ext>
            </a:extLst>
          </p:cNvPr>
          <p:cNvSpPr txBox="1"/>
          <p:nvPr/>
        </p:nvSpPr>
        <p:spPr>
          <a:xfrm>
            <a:off x="463296" y="2638960"/>
            <a:ext cx="98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/>
              <a:t>背景</a:t>
            </a:r>
          </a:p>
        </p:txBody>
      </p:sp>
      <p:sp>
        <p:nvSpPr>
          <p:cNvPr id="15" name="テキスト ボックス 225">
            <a:extLst>
              <a:ext uri="{FF2B5EF4-FFF2-40B4-BE49-F238E27FC236}">
                <a16:creationId xmlns:a16="http://schemas.microsoft.com/office/drawing/2014/main" xmlns="" id="{E53DE704-3C3F-4624-AAF8-346012D5DBA8}"/>
              </a:ext>
            </a:extLst>
          </p:cNvPr>
          <p:cNvSpPr txBox="1"/>
          <p:nvPr/>
        </p:nvSpPr>
        <p:spPr>
          <a:xfrm>
            <a:off x="463296" y="4742497"/>
            <a:ext cx="98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/>
              <a:t>目的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xmlns="" id="{4257EB20-63B6-4E9B-A965-993AF562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7" name="テキスト ボックス 225">
            <a:extLst>
              <a:ext uri="{FF2B5EF4-FFF2-40B4-BE49-F238E27FC236}">
                <a16:creationId xmlns:a16="http://schemas.microsoft.com/office/drawing/2014/main" xmlns="" id="{4FC75040-227B-45DD-8297-C793FCF06090}"/>
              </a:ext>
            </a:extLst>
          </p:cNvPr>
          <p:cNvSpPr txBox="1"/>
          <p:nvPr/>
        </p:nvSpPr>
        <p:spPr>
          <a:xfrm>
            <a:off x="2072951" y="4742497"/>
            <a:ext cx="163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 smtClean="0"/>
              <a:t>埋没に対する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課題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458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25">
            <a:extLst>
              <a:ext uri="{FF2B5EF4-FFF2-40B4-BE49-F238E27FC236}">
                <a16:creationId xmlns:a16="http://schemas.microsoft.com/office/drawing/2014/main" xmlns="" id="{6AF0DE87-871D-45E0-A32D-62CC6E4529F5}"/>
              </a:ext>
            </a:extLst>
          </p:cNvPr>
          <p:cNvSpPr txBox="1"/>
          <p:nvPr/>
        </p:nvSpPr>
        <p:spPr>
          <a:xfrm>
            <a:off x="96156" y="955844"/>
            <a:ext cx="5303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・航路内</a:t>
            </a:r>
            <a:r>
              <a:rPr lang="ja-JP" altLang="en-US" sz="2800" dirty="0"/>
              <a:t>には高含水比のシルト粘土が堆積</a:t>
            </a:r>
            <a:endParaRPr lang="en-US" altLang="ja-JP" sz="2800" dirty="0"/>
          </a:p>
          <a:p>
            <a:r>
              <a:rPr lang="ja-JP" altLang="en-US" sz="2800" dirty="0"/>
              <a:t>・航路周辺の北西海域の底質は砂泥質が分布</a:t>
            </a:r>
            <a:endParaRPr lang="en-US" altLang="ja-JP" sz="2800" dirty="0"/>
          </a:p>
          <a:p>
            <a:r>
              <a:rPr lang="ja-JP" altLang="en-US" sz="2800" dirty="0"/>
              <a:t>・ </a:t>
            </a:r>
            <a:r>
              <a:rPr lang="ja-JP" altLang="en-US" sz="2800" dirty="0" smtClean="0">
                <a:solidFill>
                  <a:srgbClr val="FF0000"/>
                </a:solidFill>
              </a:rPr>
              <a:t>北西</a:t>
            </a:r>
            <a:r>
              <a:rPr lang="ja-JP" altLang="en-US" sz="2800" dirty="0">
                <a:solidFill>
                  <a:srgbClr val="FF0000"/>
                </a:solidFill>
              </a:rPr>
              <a:t>海域の浮泥が航路内に流入</a:t>
            </a:r>
            <a:r>
              <a:rPr lang="ja-JP" altLang="en-US" sz="2800" dirty="0"/>
              <a:t>し、</a:t>
            </a:r>
            <a:r>
              <a:rPr lang="ja-JP" altLang="en-US" sz="2800" dirty="0" smtClean="0"/>
              <a:t>堆積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　　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 </a:t>
            </a:r>
            <a:endParaRPr kumimoji="1" lang="ja-JP" altLang="en-US" sz="28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1D29405E-05E8-4DAD-A97F-992F87B178B1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5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7CC8A078-72B2-44BE-85D1-84ECD7746671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第</a:t>
            </a:r>
            <a:r>
              <a:rPr lang="en-US" altLang="ja-JP" sz="3600" dirty="0">
                <a:solidFill>
                  <a:schemeClr val="bg1"/>
                </a:solidFill>
              </a:rPr>
              <a:t>2</a:t>
            </a:r>
            <a:r>
              <a:rPr lang="ja-JP" altLang="en-US" sz="3600" dirty="0">
                <a:solidFill>
                  <a:schemeClr val="bg1"/>
                </a:solidFill>
              </a:rPr>
              <a:t>章　</a:t>
            </a:r>
            <a:r>
              <a:rPr lang="en-US" altLang="ja-JP" sz="3600" dirty="0">
                <a:solidFill>
                  <a:schemeClr val="bg1"/>
                </a:solidFill>
              </a:rPr>
              <a:t>(1)</a:t>
            </a:r>
            <a:r>
              <a:rPr lang="ja-JP" altLang="en-US" sz="3600" dirty="0">
                <a:solidFill>
                  <a:schemeClr val="bg1"/>
                </a:solidFill>
              </a:rPr>
              <a:t>南東水道の底質分布と埋没土砂移動イメージ</a:t>
            </a: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xmlns="" id="{FAFC95C4-6364-4745-9B9D-45B0E9AD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1A6679F7-0B83-4FB4-B37B-00C10BA1D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46" b="10380"/>
          <a:stretch/>
        </p:blipFill>
        <p:spPr>
          <a:xfrm>
            <a:off x="5552517" y="869722"/>
            <a:ext cx="6019495" cy="5914177"/>
          </a:xfrm>
          <a:prstGeom prst="rect">
            <a:avLst/>
          </a:prstGeom>
        </p:spPr>
      </p:pic>
      <p:sp>
        <p:nvSpPr>
          <p:cNvPr id="10" name="矢印: 下 9">
            <a:extLst>
              <a:ext uri="{FF2B5EF4-FFF2-40B4-BE49-F238E27FC236}">
                <a16:creationId xmlns:a16="http://schemas.microsoft.com/office/drawing/2014/main" xmlns="" id="{0BD1BBF6-1772-4BAD-892F-CFF3737AA6D1}"/>
              </a:ext>
            </a:extLst>
          </p:cNvPr>
          <p:cNvSpPr/>
          <p:nvPr/>
        </p:nvSpPr>
        <p:spPr>
          <a:xfrm>
            <a:off x="2473826" y="3826810"/>
            <a:ext cx="548640" cy="39014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572A4E4A-804C-4366-A588-427E5BDDABBC}"/>
              </a:ext>
            </a:extLst>
          </p:cNvPr>
          <p:cNvSpPr/>
          <p:nvPr/>
        </p:nvSpPr>
        <p:spPr>
          <a:xfrm rot="2129732">
            <a:off x="6913454" y="4046383"/>
            <a:ext cx="3615877" cy="6381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2EB57FC4-3CED-4C69-B0FA-F72DFB78FF2B}"/>
              </a:ext>
            </a:extLst>
          </p:cNvPr>
          <p:cNvSpPr/>
          <p:nvPr/>
        </p:nvSpPr>
        <p:spPr>
          <a:xfrm>
            <a:off x="96156" y="4479266"/>
            <a:ext cx="7460584" cy="123820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南東水道はシルテーション埋没現象が発生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（細粒土砂の輸送・堆積）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043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4DDCB1E-A66F-4E94-9FA4-C9A1E25744C2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4131E88-164D-4DD3-A5DF-B1D138DEDC6B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２．</a:t>
            </a:r>
            <a:r>
              <a:rPr lang="en-US" altLang="ja-JP" sz="3600" dirty="0">
                <a:solidFill>
                  <a:schemeClr val="bg1"/>
                </a:solidFill>
              </a:rPr>
              <a:t>(2)</a:t>
            </a:r>
            <a:r>
              <a:rPr lang="ja-JP" altLang="en-US" sz="3600" dirty="0">
                <a:solidFill>
                  <a:schemeClr val="bg1"/>
                </a:solidFill>
              </a:rPr>
              <a:t>南東水道の埋没パターン</a:t>
            </a:r>
            <a:r>
              <a:rPr lang="ja-JP" altLang="en-US" sz="3600" dirty="0" smtClean="0">
                <a:solidFill>
                  <a:schemeClr val="bg1"/>
                </a:solidFill>
              </a:rPr>
              <a:t>（深浅</a:t>
            </a:r>
            <a:r>
              <a:rPr lang="ja-JP" altLang="en-US" sz="3600" dirty="0">
                <a:solidFill>
                  <a:schemeClr val="bg1"/>
                </a:solidFill>
              </a:rPr>
              <a:t>測量解析）</a:t>
            </a:r>
          </a:p>
        </p:txBody>
      </p:sp>
      <p:pic>
        <p:nvPicPr>
          <p:cNvPr id="8" name="図 1">
            <a:extLst>
              <a:ext uri="{FF2B5EF4-FFF2-40B4-BE49-F238E27FC236}">
                <a16:creationId xmlns:a16="http://schemas.microsoft.com/office/drawing/2014/main" xmlns="" id="{CF6B7DD7-8871-49B2-B757-49E10FE9644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7" t="27340" r="651" b="18361"/>
          <a:stretch/>
        </p:blipFill>
        <p:spPr bwMode="auto">
          <a:xfrm>
            <a:off x="8519448" y="3645573"/>
            <a:ext cx="3270505" cy="31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A479339F-802F-4D59-BF29-77D742CFE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416" y="4502755"/>
            <a:ext cx="2630409" cy="210206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2AB2A066-D606-4148-AE92-63C86ADD5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079" y="5800343"/>
            <a:ext cx="1602053" cy="72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CA8753E-E195-42B9-89CA-4BADB7168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7" b="11539"/>
          <a:stretch/>
        </p:blipFill>
        <p:spPr bwMode="auto">
          <a:xfrm>
            <a:off x="231708" y="4409050"/>
            <a:ext cx="7964973" cy="198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B9FFED14-8F75-4A49-BE82-42777C7D4B6F}"/>
              </a:ext>
            </a:extLst>
          </p:cNvPr>
          <p:cNvSpPr txBox="1"/>
          <p:nvPr/>
        </p:nvSpPr>
        <p:spPr>
          <a:xfrm>
            <a:off x="1798228" y="6270185"/>
            <a:ext cx="471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区画・ブロック別埋没速度分布（</a:t>
            </a:r>
            <a:r>
              <a:rPr kumimoji="1" lang="en-US" altLang="ja-JP" dirty="0"/>
              <a:t>cm/</a:t>
            </a:r>
            <a:r>
              <a:rPr kumimoji="1" lang="ja-JP" altLang="en-US" dirty="0"/>
              <a:t>年）</a:t>
            </a:r>
            <a:endParaRPr kumimoji="1" lang="en-US" altLang="ja-JP" dirty="0"/>
          </a:p>
        </p:txBody>
      </p:sp>
      <p:sp>
        <p:nvSpPr>
          <p:cNvPr id="14" name="テキスト ボックス 225">
            <a:extLst>
              <a:ext uri="{FF2B5EF4-FFF2-40B4-BE49-F238E27FC236}">
                <a16:creationId xmlns:a16="http://schemas.microsoft.com/office/drawing/2014/main" xmlns="" id="{9534DF9F-1CB2-4604-BFD5-5D21A57C9A84}"/>
              </a:ext>
            </a:extLst>
          </p:cNvPr>
          <p:cNvSpPr txBox="1"/>
          <p:nvPr/>
        </p:nvSpPr>
        <p:spPr>
          <a:xfrm>
            <a:off x="0" y="3161514"/>
            <a:ext cx="11778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・ </a:t>
            </a:r>
            <a:r>
              <a:rPr lang="ja-JP" altLang="en-US" sz="2800" dirty="0">
                <a:solidFill>
                  <a:srgbClr val="FF0000"/>
                </a:solidFill>
              </a:rPr>
              <a:t>航路縦断方向</a:t>
            </a:r>
            <a:r>
              <a:rPr lang="ja-JP" altLang="en-US" sz="2800" dirty="0"/>
              <a:t>の埋没量</a:t>
            </a:r>
            <a:r>
              <a:rPr lang="ja-JP" altLang="en-US" sz="2800" dirty="0" smtClean="0"/>
              <a:t>の多い箇所は中央</a:t>
            </a:r>
            <a:r>
              <a:rPr lang="ja-JP" altLang="en-US" sz="2800" dirty="0"/>
              <a:t>付近の</a:t>
            </a:r>
            <a:r>
              <a:rPr lang="en-US" altLang="ja-JP" sz="2800" dirty="0"/>
              <a:t>No.39</a:t>
            </a:r>
            <a:r>
              <a:rPr lang="ja-JP" altLang="en-US" sz="2800" dirty="0"/>
              <a:t>～</a:t>
            </a:r>
            <a:r>
              <a:rPr lang="en-US" altLang="ja-JP" sz="2800" dirty="0"/>
              <a:t>40</a:t>
            </a:r>
          </a:p>
          <a:p>
            <a:r>
              <a:rPr kumimoji="1" lang="ja-JP" altLang="en-US" sz="2800" dirty="0"/>
              <a:t>・ </a:t>
            </a:r>
            <a:r>
              <a:rPr kumimoji="1" lang="ja-JP" altLang="en-US" sz="2800" dirty="0">
                <a:solidFill>
                  <a:srgbClr val="FF0000"/>
                </a:solidFill>
              </a:rPr>
              <a:t>航路横断方向</a:t>
            </a:r>
            <a:r>
              <a:rPr kumimoji="1" lang="ja-JP" altLang="en-US" sz="2800" dirty="0"/>
              <a:t>は区画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と区画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の埋没量が多い</a:t>
            </a:r>
            <a:endParaRPr kumimoji="1" lang="en-US" altLang="ja-JP" sz="2800" dirty="0"/>
          </a:p>
          <a:p>
            <a:r>
              <a:rPr kumimoji="1" lang="ja-JP" altLang="en-US" sz="2800" dirty="0"/>
              <a:t>　　→ </a:t>
            </a:r>
            <a:r>
              <a:rPr kumimoji="1" lang="ja-JP" altLang="en-US" sz="2800" b="1" dirty="0"/>
              <a:t>埋没メカニズム解明のための基礎データ</a:t>
            </a:r>
            <a:endParaRPr kumimoji="1" lang="en-US" altLang="ja-JP" sz="2800" b="1" dirty="0"/>
          </a:p>
          <a:p>
            <a:r>
              <a:rPr kumimoji="1" lang="ja-JP" altLang="en-US" sz="2800" dirty="0"/>
              <a:t>　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843A64B-ED4B-431A-9709-AC50283A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96" y="6630447"/>
            <a:ext cx="5443928" cy="1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xmlns="" id="{12B1DDD1-91B3-46B1-A1F7-8EB9C586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D3311188-C2D2-4CD3-A888-E2C9D93773F7}"/>
              </a:ext>
            </a:extLst>
          </p:cNvPr>
          <p:cNvSpPr/>
          <p:nvPr/>
        </p:nvSpPr>
        <p:spPr>
          <a:xfrm>
            <a:off x="3517221" y="6070269"/>
            <a:ext cx="975518" cy="259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A81BE8FD-2EF1-400D-8101-90EE9F5258F4}"/>
              </a:ext>
            </a:extLst>
          </p:cNvPr>
          <p:cNvSpPr/>
          <p:nvPr/>
        </p:nvSpPr>
        <p:spPr>
          <a:xfrm>
            <a:off x="11072761" y="1542763"/>
            <a:ext cx="1056469" cy="16338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B800FFB7-E3CF-4688-9A85-7FB225B48F38}"/>
              </a:ext>
            </a:extLst>
          </p:cNvPr>
          <p:cNvSpPr/>
          <p:nvPr/>
        </p:nvSpPr>
        <p:spPr>
          <a:xfrm>
            <a:off x="11072761" y="1845652"/>
            <a:ext cx="1056469" cy="1619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xmlns="" id="{A81BE8FD-2EF1-400D-8101-90EE9F5258F4}"/>
              </a:ext>
            </a:extLst>
          </p:cNvPr>
          <p:cNvSpPr/>
          <p:nvPr/>
        </p:nvSpPr>
        <p:spPr>
          <a:xfrm>
            <a:off x="7478273" y="5535057"/>
            <a:ext cx="603193" cy="15221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="" id="{A81BE8FD-2EF1-400D-8101-90EE9F5258F4}"/>
              </a:ext>
            </a:extLst>
          </p:cNvPr>
          <p:cNvSpPr/>
          <p:nvPr/>
        </p:nvSpPr>
        <p:spPr>
          <a:xfrm>
            <a:off x="7235443" y="5791524"/>
            <a:ext cx="603193" cy="15221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xmlns="" id="{328EEA69-FAA0-4782-B4CD-C9697D7B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3" y="2460414"/>
            <a:ext cx="11098612" cy="31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No.33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34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35 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36  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37 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38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39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40 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41 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42 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43 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44   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45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548537E8-39F9-4C07-AD3E-B13BA705285B}"/>
              </a:ext>
            </a:extLst>
          </p:cNvPr>
          <p:cNvSpPr txBox="1"/>
          <p:nvPr/>
        </p:nvSpPr>
        <p:spPr>
          <a:xfrm>
            <a:off x="3482717" y="2667975"/>
            <a:ext cx="59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過去</a:t>
            </a:r>
            <a:r>
              <a:rPr kumimoji="1" lang="en-US" altLang="ja-JP" dirty="0"/>
              <a:t>23</a:t>
            </a:r>
            <a:r>
              <a:rPr kumimoji="1" lang="ja-JP" altLang="en-US" dirty="0"/>
              <a:t>年間の長期平均的な年間埋没速度分布（</a:t>
            </a:r>
            <a:r>
              <a:rPr kumimoji="1" lang="en-US" altLang="ja-JP" dirty="0"/>
              <a:t>cm/</a:t>
            </a:r>
            <a:r>
              <a:rPr kumimoji="1" lang="ja-JP" altLang="en-US" dirty="0"/>
              <a:t>年）</a:t>
            </a:r>
            <a:endParaRPr kumimoji="1" lang="en-US" altLang="ja-JP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F26E7DC6-6559-43AD-AF9F-12606995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/>
          <a:stretch>
            <a:fillRect/>
          </a:stretch>
        </p:blipFill>
        <p:spPr bwMode="auto">
          <a:xfrm>
            <a:off x="287858" y="998458"/>
            <a:ext cx="10726178" cy="147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5">
            <a:extLst>
              <a:ext uri="{FF2B5EF4-FFF2-40B4-BE49-F238E27FC236}">
                <a16:creationId xmlns:a16="http://schemas.microsoft.com/office/drawing/2014/main" xmlns="" id="{84983E1D-C97F-4365-8F6D-8D3B0E52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8320" y="1558691"/>
            <a:ext cx="1153612" cy="76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 : (525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700m)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 : (350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525m)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2 : (175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350m)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1 : (  0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175m)</a:t>
            </a:r>
            <a:endParaRPr kumimoji="0" lang="ja-JP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D3311188-C2D2-4CD3-A888-E2C9D93773F7}"/>
              </a:ext>
            </a:extLst>
          </p:cNvPr>
          <p:cNvSpPr/>
          <p:nvPr/>
        </p:nvSpPr>
        <p:spPr>
          <a:xfrm>
            <a:off x="5417440" y="2405750"/>
            <a:ext cx="1664899" cy="280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1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CEEFC012-DE04-4F6B-8A48-7D233187D948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BAB03161-EF9C-4A0A-B36F-A8AD6830355D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２．</a:t>
            </a:r>
            <a:r>
              <a:rPr lang="en-US" altLang="ja-JP" sz="3600" dirty="0">
                <a:solidFill>
                  <a:schemeClr val="bg1"/>
                </a:solidFill>
              </a:rPr>
              <a:t>(3)</a:t>
            </a:r>
            <a:r>
              <a:rPr lang="ja-JP" altLang="en-US" sz="3600" dirty="0">
                <a:solidFill>
                  <a:schemeClr val="bg1"/>
                </a:solidFill>
              </a:rPr>
              <a:t>南東水道における土砂移動特性（自然外力要因）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2875DDC5-AB83-4F86-B6BB-1764CDF93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36" y="907354"/>
            <a:ext cx="3953025" cy="558780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A9442606-2024-4D6A-9F04-F4F58FF01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15" y="907354"/>
            <a:ext cx="4263668" cy="5588862"/>
          </a:xfrm>
          <a:prstGeom prst="rect">
            <a:avLst/>
          </a:prstGeom>
        </p:spPr>
      </p:pic>
      <p:sp>
        <p:nvSpPr>
          <p:cNvPr id="13" name="テキスト ボックス 225">
            <a:extLst>
              <a:ext uri="{FF2B5EF4-FFF2-40B4-BE49-F238E27FC236}">
                <a16:creationId xmlns:a16="http://schemas.microsoft.com/office/drawing/2014/main" xmlns="" id="{26A31ABA-78E9-4395-AB29-27FB47AF1FA7}"/>
              </a:ext>
            </a:extLst>
          </p:cNvPr>
          <p:cNvSpPr txBox="1"/>
          <p:nvPr/>
        </p:nvSpPr>
        <p:spPr>
          <a:xfrm>
            <a:off x="106017" y="831213"/>
            <a:ext cx="3660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ja-JP" altLang="en-US" sz="2800" dirty="0"/>
              <a:t>関門海峡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r>
              <a:rPr lang="ja-JP" altLang="en-US" sz="2800" dirty="0"/>
              <a:t>・干潮前後で東流</a:t>
            </a:r>
            <a:endParaRPr lang="en-US" altLang="ja-JP" sz="2800" dirty="0"/>
          </a:p>
          <a:p>
            <a:r>
              <a:rPr lang="ja-JP" altLang="en-US" sz="2800" dirty="0"/>
              <a:t>・満潮前後で西流</a:t>
            </a:r>
            <a:endParaRPr lang="en-US" altLang="ja-JP" sz="2800" dirty="0"/>
          </a:p>
          <a:p>
            <a:r>
              <a:rPr lang="ja-JP" altLang="en-US" sz="2800" dirty="0" smtClean="0"/>
              <a:t>■下げ潮</a:t>
            </a:r>
            <a:r>
              <a:rPr lang="ja-JP" altLang="en-US" sz="2800" dirty="0"/>
              <a:t>～干潮時に海底付近で高濃度の濁りが発生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➡</a:t>
            </a:r>
            <a:r>
              <a:rPr lang="ja-JP" altLang="en-US" sz="2800" b="1" dirty="0">
                <a:solidFill>
                  <a:srgbClr val="FF0000"/>
                </a:solidFill>
              </a:rPr>
              <a:t>海峡寄りの北西側海域から細粒土砂が流入</a:t>
            </a:r>
            <a:r>
              <a:rPr lang="ja-JP" altLang="en-US" sz="2800" dirty="0"/>
              <a:t>している可能性が高い</a:t>
            </a:r>
            <a:endParaRPr kumimoji="1" lang="ja-JP" altLang="en-US" sz="2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D0169D86-5A94-46F0-994A-FC6FE7327FF6}"/>
              </a:ext>
            </a:extLst>
          </p:cNvPr>
          <p:cNvSpPr txBox="1"/>
          <p:nvPr/>
        </p:nvSpPr>
        <p:spPr>
          <a:xfrm>
            <a:off x="3766537" y="6495158"/>
            <a:ext cx="4055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南東水道</a:t>
            </a:r>
            <a:r>
              <a:rPr kumimoji="1" lang="en-US" altLang="ja-JP" sz="1600" b="1" dirty="0"/>
              <a:t>No.39</a:t>
            </a:r>
            <a:r>
              <a:rPr kumimoji="1" lang="ja-JP" altLang="en-US" sz="1600" b="1" dirty="0"/>
              <a:t>付近での浮泥流動調査結果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B2AAF389-5C30-419C-94D7-3BB4FBE691F2}"/>
              </a:ext>
            </a:extLst>
          </p:cNvPr>
          <p:cNvSpPr txBox="1"/>
          <p:nvPr/>
        </p:nvSpPr>
        <p:spPr>
          <a:xfrm>
            <a:off x="7925069" y="6495158"/>
            <a:ext cx="4055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南東水道の航路北側での浮泥流動調査結果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xmlns="" id="{D95C856C-F3D2-44BD-B6EB-FB6018A4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12C5065B-891E-401A-B920-8F541948FC13}"/>
              </a:ext>
            </a:extLst>
          </p:cNvPr>
          <p:cNvSpPr/>
          <p:nvPr/>
        </p:nvSpPr>
        <p:spPr>
          <a:xfrm>
            <a:off x="7822314" y="883067"/>
            <a:ext cx="4263670" cy="28467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C6437833-D08A-4E0E-9AF0-C3B43DED139A}"/>
              </a:ext>
            </a:extLst>
          </p:cNvPr>
          <p:cNvSpPr/>
          <p:nvPr/>
        </p:nvSpPr>
        <p:spPr>
          <a:xfrm>
            <a:off x="54640" y="3407662"/>
            <a:ext cx="3660518" cy="17336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C6437833-D08A-4E0E-9AF0-C3B43DED139A}"/>
              </a:ext>
            </a:extLst>
          </p:cNvPr>
          <p:cNvSpPr/>
          <p:nvPr/>
        </p:nvSpPr>
        <p:spPr>
          <a:xfrm>
            <a:off x="4318748" y="1234078"/>
            <a:ext cx="477539" cy="3588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C6437833-D08A-4E0E-9AF0-C3B43DED139A}"/>
              </a:ext>
            </a:extLst>
          </p:cNvPr>
          <p:cNvSpPr/>
          <p:nvPr/>
        </p:nvSpPr>
        <p:spPr>
          <a:xfrm>
            <a:off x="5743047" y="1234078"/>
            <a:ext cx="562862" cy="3588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9">
            <a:extLst>
              <a:ext uri="{FF2B5EF4-FFF2-40B4-BE49-F238E27FC236}">
                <a16:creationId xmlns:a16="http://schemas.microsoft.com/office/drawing/2014/main" xmlns="" id="{0BD1BBF6-1772-4BAD-892F-CFF3737AA6D1}"/>
              </a:ext>
            </a:extLst>
          </p:cNvPr>
          <p:cNvSpPr/>
          <p:nvPr/>
        </p:nvSpPr>
        <p:spPr>
          <a:xfrm>
            <a:off x="1610579" y="5262505"/>
            <a:ext cx="548640" cy="39014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2EB57FC4-3CED-4C69-B0FA-F72DFB78FF2B}"/>
              </a:ext>
            </a:extLst>
          </p:cNvPr>
          <p:cNvSpPr/>
          <p:nvPr/>
        </p:nvSpPr>
        <p:spPr>
          <a:xfrm>
            <a:off x="54640" y="5773813"/>
            <a:ext cx="8589028" cy="69705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南東水道では自然外力により埋没が発生している。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14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629BEE7-7938-49CF-A3A1-44BE0B3A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9"/>
          <a:stretch/>
        </p:blipFill>
        <p:spPr bwMode="auto">
          <a:xfrm>
            <a:off x="4852966" y="4643328"/>
            <a:ext cx="6557177" cy="18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A5970C6-5F30-4DB7-8D32-A54369278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7" b="11539"/>
          <a:stretch/>
        </p:blipFill>
        <p:spPr bwMode="auto">
          <a:xfrm>
            <a:off x="4852966" y="2690121"/>
            <a:ext cx="6557177" cy="163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E1C9A0F0-B83D-4776-A5FD-3EDB3C593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22577" r="10941" b="7253"/>
          <a:stretch>
            <a:fillRect/>
          </a:stretch>
        </p:blipFill>
        <p:spPr bwMode="auto">
          <a:xfrm>
            <a:off x="4852966" y="1027541"/>
            <a:ext cx="6557177" cy="131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0467D99-AE24-4DEE-AED2-108FED9E5846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E87A1B9-979E-4060-A404-1D5368C5DDCE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２．</a:t>
            </a:r>
            <a:r>
              <a:rPr lang="en-US" altLang="ja-JP" sz="3600" dirty="0">
                <a:solidFill>
                  <a:schemeClr val="bg1"/>
                </a:solidFill>
              </a:rPr>
              <a:t>(4)</a:t>
            </a:r>
            <a:r>
              <a:rPr lang="ja-JP" altLang="en-US" sz="3600" dirty="0">
                <a:solidFill>
                  <a:schemeClr val="bg1"/>
                </a:solidFill>
              </a:rPr>
              <a:t> 土砂移動特性（人為的要因：航行船舶影響）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ADDAFC0-B28B-45F3-83C8-46C84558FBC1}"/>
              </a:ext>
            </a:extLst>
          </p:cNvPr>
          <p:cNvSpPr txBox="1"/>
          <p:nvPr/>
        </p:nvSpPr>
        <p:spPr>
          <a:xfrm>
            <a:off x="5271735" y="6519446"/>
            <a:ext cx="5883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ブロック・区画毎の月間航行船舶数（喫水</a:t>
            </a:r>
            <a:r>
              <a:rPr kumimoji="1" lang="en-US" altLang="ja-JP" sz="1600" b="1" dirty="0"/>
              <a:t>8m</a:t>
            </a:r>
            <a:r>
              <a:rPr kumimoji="1" lang="ja-JP" altLang="en-US" sz="1600" b="1" dirty="0"/>
              <a:t>以上の大型船）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8F1D62DB-EBAA-4690-800C-D20B1346D8BF}"/>
              </a:ext>
            </a:extLst>
          </p:cNvPr>
          <p:cNvSpPr txBox="1"/>
          <p:nvPr/>
        </p:nvSpPr>
        <p:spPr>
          <a:xfrm>
            <a:off x="6146379" y="4297065"/>
            <a:ext cx="3904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ブロック・区画毎の埋没速度（</a:t>
            </a:r>
            <a:r>
              <a:rPr kumimoji="1" lang="en-US" altLang="ja-JP" sz="1600" b="1" dirty="0"/>
              <a:t>cm/</a:t>
            </a:r>
            <a:r>
              <a:rPr kumimoji="1" lang="ja-JP" altLang="en-US" sz="1600" b="1" dirty="0"/>
              <a:t>年）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F9A81299-5DE6-4959-A763-9B11340B87C2}"/>
              </a:ext>
            </a:extLst>
          </p:cNvPr>
          <p:cNvSpPr txBox="1"/>
          <p:nvPr/>
        </p:nvSpPr>
        <p:spPr>
          <a:xfrm>
            <a:off x="5703755" y="2324833"/>
            <a:ext cx="5019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10,000GT</a:t>
            </a:r>
            <a:r>
              <a:rPr lang="ja-JP" altLang="en-US" sz="1600" b="1" dirty="0"/>
              <a:t>以上の大型船の航跡と埋没</a:t>
            </a:r>
            <a:r>
              <a:rPr kumimoji="1" lang="ja-JP" altLang="en-US" sz="1600" b="1" dirty="0"/>
              <a:t>速度（</a:t>
            </a:r>
            <a:r>
              <a:rPr kumimoji="1" lang="en-US" altLang="ja-JP" sz="1600" b="1" dirty="0"/>
              <a:t>cm/</a:t>
            </a:r>
            <a:r>
              <a:rPr kumimoji="1" lang="ja-JP" altLang="en-US" sz="1600" b="1" dirty="0"/>
              <a:t>年）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CEFB8942-654E-434B-9218-1E02258C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23" y="1107197"/>
            <a:ext cx="3918635" cy="1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4D3BF9EE-787B-4076-B4CD-2879CD3F2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721" y="2035664"/>
            <a:ext cx="6644643" cy="31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No.33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34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35 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36  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37 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38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39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40 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41 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42 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43 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44    </a:t>
            </a:r>
            <a:r>
              <a:rPr kumimoji="0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    </a:t>
            </a:r>
            <a:r>
              <a:rPr kumimoji="0" lang="en-US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45</a:t>
            </a:r>
            <a:endParaRPr kumimoji="0" lang="ja-JP" altLang="ja-JP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8486F31D-C700-4E4A-B88B-6081D3301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6045" y="1510171"/>
            <a:ext cx="747405" cy="4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4 : (525</a:t>
            </a:r>
            <a:r>
              <a:rPr kumimoji="0" lang="ja-JP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700m)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 : (350</a:t>
            </a:r>
            <a:r>
              <a:rPr kumimoji="0" lang="ja-JP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525m)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2 : (175</a:t>
            </a:r>
            <a:r>
              <a:rPr kumimoji="0" lang="ja-JP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350m)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1 : (  0</a:t>
            </a:r>
            <a:r>
              <a:rPr kumimoji="0" lang="ja-JP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175m)</a:t>
            </a:r>
            <a:endParaRPr kumimoji="0" lang="ja-JP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テキスト ボックス 225">
            <a:extLst>
              <a:ext uri="{FF2B5EF4-FFF2-40B4-BE49-F238E27FC236}">
                <a16:creationId xmlns:a16="http://schemas.microsoft.com/office/drawing/2014/main" xmlns="" id="{DC94CDAB-7337-43AF-9C59-54877B3C7215}"/>
              </a:ext>
            </a:extLst>
          </p:cNvPr>
          <p:cNvSpPr txBox="1"/>
          <p:nvPr/>
        </p:nvSpPr>
        <p:spPr>
          <a:xfrm>
            <a:off x="54473" y="1027541"/>
            <a:ext cx="47628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航路中央ブイが設置されており、</a:t>
            </a:r>
            <a:r>
              <a:rPr lang="ja-JP" altLang="en-US" sz="2800" b="1" dirty="0">
                <a:solidFill>
                  <a:srgbClr val="FF0000"/>
                </a:solidFill>
              </a:rPr>
              <a:t>航行船舶数が少ない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ja-JP" sz="2800" dirty="0" smtClean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 smtClean="0"/>
              <a:t>南東</a:t>
            </a:r>
            <a:r>
              <a:rPr lang="ja-JP" altLang="en-US" sz="2800" dirty="0"/>
              <a:t>水道の航路中央南側</a:t>
            </a:r>
            <a:endParaRPr lang="en-US" altLang="ja-JP" sz="2800" dirty="0"/>
          </a:p>
          <a:p>
            <a:r>
              <a:rPr lang="en-US" altLang="ja-JP" sz="2800" dirty="0"/>
              <a:t>(</a:t>
            </a:r>
            <a:r>
              <a:rPr lang="ja-JP" altLang="en-US" sz="2800" dirty="0"/>
              <a:t>区画２</a:t>
            </a:r>
            <a:r>
              <a:rPr lang="en-US" altLang="ja-JP" sz="2800" dirty="0"/>
              <a:t>)</a:t>
            </a:r>
            <a:r>
              <a:rPr lang="ja-JP" altLang="en-US" sz="2800" dirty="0"/>
              <a:t>は、</a:t>
            </a:r>
            <a:r>
              <a:rPr lang="ja-JP" altLang="en-US" sz="2800" b="1" dirty="0">
                <a:solidFill>
                  <a:srgbClr val="FF0000"/>
                </a:solidFill>
              </a:rPr>
              <a:t>埋没量が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多い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2800" dirty="0"/>
              <a:t>　→ </a:t>
            </a:r>
            <a:r>
              <a:rPr kumimoji="1" lang="ja-JP" altLang="en-US" sz="2800" b="1" dirty="0"/>
              <a:t>不自然な埋没</a:t>
            </a:r>
            <a:r>
              <a:rPr kumimoji="1" lang="ja-JP" altLang="en-US" sz="2800" b="1" dirty="0" smtClean="0"/>
              <a:t>パターン</a:t>
            </a:r>
            <a:endParaRPr kumimoji="1" lang="en-US" altLang="ja-JP" sz="2800" b="1" dirty="0" smtClean="0"/>
          </a:p>
          <a:p>
            <a:endParaRPr lang="en-US" altLang="ja-JP" sz="2800" b="1" dirty="0"/>
          </a:p>
          <a:p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大型貨物船航行時の濁り観測→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高い濁りが発生していた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endParaRPr lang="en-US" altLang="ja-JP" sz="2800" b="1" dirty="0"/>
          </a:p>
          <a:p>
            <a:endParaRPr kumimoji="1" lang="en-US" altLang="ja-JP" sz="2800" b="1" dirty="0" smtClean="0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xmlns="" id="{DA8E08DA-5EB5-4D9C-9740-ADEC0685937E}"/>
              </a:ext>
            </a:extLst>
          </p:cNvPr>
          <p:cNvSpPr/>
          <p:nvPr/>
        </p:nvSpPr>
        <p:spPr>
          <a:xfrm>
            <a:off x="2074112" y="4177351"/>
            <a:ext cx="723568" cy="659959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xmlns="" id="{CDBC2516-E1DF-45A6-8FE1-832119F7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xmlns="" id="{AD869EB9-7E13-4D66-97E9-FB274792C93B}"/>
              </a:ext>
            </a:extLst>
          </p:cNvPr>
          <p:cNvSpPr/>
          <p:nvPr/>
        </p:nvSpPr>
        <p:spPr>
          <a:xfrm>
            <a:off x="4852966" y="2705548"/>
            <a:ext cx="6684398" cy="3466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xmlns="" id="{65713784-1987-410F-86DC-E3E73A7A46F7}"/>
              </a:ext>
            </a:extLst>
          </p:cNvPr>
          <p:cNvGrpSpPr/>
          <p:nvPr/>
        </p:nvGrpSpPr>
        <p:grpSpPr>
          <a:xfrm>
            <a:off x="4569366" y="2628411"/>
            <a:ext cx="7504747" cy="4204784"/>
            <a:chOff x="4599133" y="2342210"/>
            <a:chExt cx="7504747" cy="4204784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xmlns="" id="{8A5B12DE-AE49-4313-A6FB-014C77482186}"/>
                </a:ext>
              </a:extLst>
            </p:cNvPr>
            <p:cNvGrpSpPr/>
            <p:nvPr/>
          </p:nvGrpSpPr>
          <p:grpSpPr>
            <a:xfrm>
              <a:off x="4599133" y="2377241"/>
              <a:ext cx="7504747" cy="4169753"/>
              <a:chOff x="4599133" y="2377241"/>
              <a:chExt cx="7504747" cy="4169753"/>
            </a:xfrm>
          </p:grpSpPr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xmlns="" id="{2C9ABD3C-3E51-4643-86CB-0B62F5FFD4C5}"/>
                  </a:ext>
                </a:extLst>
              </p:cNvPr>
              <p:cNvGrpSpPr/>
              <p:nvPr/>
            </p:nvGrpSpPr>
            <p:grpSpPr>
              <a:xfrm>
                <a:off x="4599133" y="2377241"/>
                <a:ext cx="7504747" cy="4169753"/>
                <a:chOff x="56677" y="954500"/>
                <a:chExt cx="6019091" cy="3344300"/>
              </a:xfrm>
            </p:grpSpPr>
            <p:pic>
              <p:nvPicPr>
                <p:cNvPr id="26" name="図 25">
                  <a:extLst>
                    <a:ext uri="{FF2B5EF4-FFF2-40B4-BE49-F238E27FC236}">
                      <a16:creationId xmlns:a16="http://schemas.microsoft.com/office/drawing/2014/main" xmlns="" id="{D18A79ED-E35E-4D8C-96EB-56AC09C590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817" b="50376"/>
                <a:stretch/>
              </p:blipFill>
              <p:spPr>
                <a:xfrm>
                  <a:off x="56677" y="954500"/>
                  <a:ext cx="6019091" cy="3013930"/>
                </a:xfrm>
                <a:prstGeom prst="rect">
                  <a:avLst/>
                </a:prstGeom>
              </p:spPr>
            </p:pic>
            <p:pic>
              <p:nvPicPr>
                <p:cNvPr id="27" name="図 26">
                  <a:extLst>
                    <a:ext uri="{FF2B5EF4-FFF2-40B4-BE49-F238E27FC236}">
                      <a16:creationId xmlns:a16="http://schemas.microsoft.com/office/drawing/2014/main" xmlns="" id="{4E20B375-6A88-4C25-B926-FC9033BA40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595" t="95177" r="1134" b="-1607"/>
                <a:stretch/>
              </p:blipFill>
              <p:spPr>
                <a:xfrm>
                  <a:off x="3678070" y="3772249"/>
                  <a:ext cx="2363765" cy="526551"/>
                </a:xfrm>
                <a:prstGeom prst="rect">
                  <a:avLst/>
                </a:prstGeom>
              </p:spPr>
            </p:pic>
          </p:grp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xmlns="" id="{163AD232-EDCC-44E3-BC36-FACCA2C64262}"/>
                  </a:ext>
                </a:extLst>
              </p:cNvPr>
              <p:cNvSpPr txBox="1"/>
              <p:nvPr/>
            </p:nvSpPr>
            <p:spPr>
              <a:xfrm>
                <a:off x="5303131" y="6199452"/>
                <a:ext cx="6264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b="1" dirty="0" smtClean="0"/>
                  <a:t>                大型</a:t>
                </a:r>
                <a:r>
                  <a:rPr kumimoji="1" lang="ja-JP" altLang="en-US" sz="1600" b="1" dirty="0"/>
                  <a:t>船航行直後の航路内の濁りの現地観測結果</a:t>
                </a: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xmlns="" id="{7BADF41F-9239-4022-81F0-523294E00F7A}"/>
                </a:ext>
              </a:extLst>
            </p:cNvPr>
            <p:cNvSpPr/>
            <p:nvPr/>
          </p:nvSpPr>
          <p:spPr>
            <a:xfrm>
              <a:off x="9378634" y="2342210"/>
              <a:ext cx="1384800" cy="10182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xmlns="" id="{D25917E4-EC46-4BFC-86BB-9745319B276C}"/>
                </a:ext>
              </a:extLst>
            </p:cNvPr>
            <p:cNvSpPr/>
            <p:nvPr/>
          </p:nvSpPr>
          <p:spPr>
            <a:xfrm>
              <a:off x="7323678" y="4903788"/>
              <a:ext cx="929985" cy="10182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xmlns="" id="{2EB57FC4-3CED-4C69-B0FA-F72DFB78FF2B}"/>
              </a:ext>
            </a:extLst>
          </p:cNvPr>
          <p:cNvSpPr/>
          <p:nvPr/>
        </p:nvSpPr>
        <p:spPr>
          <a:xfrm>
            <a:off x="116350" y="4516507"/>
            <a:ext cx="9211411" cy="1698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航行船舶によって埋没が引き起こり、土砂移動現象に直接影響していることが明らかとなった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90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0467D99-AE24-4DEE-AED2-108FED9E5846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E87A1B9-979E-4060-A404-1D5368C5DDCE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２．</a:t>
            </a:r>
            <a:r>
              <a:rPr lang="en-US" altLang="ja-JP" sz="3600" dirty="0">
                <a:solidFill>
                  <a:schemeClr val="bg1"/>
                </a:solidFill>
              </a:rPr>
              <a:t>(4)</a:t>
            </a:r>
            <a:r>
              <a:rPr lang="ja-JP" altLang="en-US" sz="3600" dirty="0">
                <a:solidFill>
                  <a:schemeClr val="bg1"/>
                </a:solidFill>
              </a:rPr>
              <a:t>土砂移動特性（人為的要因：浚渫</a:t>
            </a:r>
            <a:r>
              <a:rPr lang="ja-JP" altLang="en-US" sz="3600" dirty="0" smtClean="0">
                <a:solidFill>
                  <a:schemeClr val="bg1"/>
                </a:solidFill>
              </a:rPr>
              <a:t>作業の影響）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225">
            <a:extLst>
              <a:ext uri="{FF2B5EF4-FFF2-40B4-BE49-F238E27FC236}">
                <a16:creationId xmlns:a16="http://schemas.microsoft.com/office/drawing/2014/main" xmlns="" id="{CE63B59F-1A38-4DC1-83AE-D3CF8814C441}"/>
              </a:ext>
            </a:extLst>
          </p:cNvPr>
          <p:cNvSpPr txBox="1"/>
          <p:nvPr/>
        </p:nvSpPr>
        <p:spPr>
          <a:xfrm>
            <a:off x="206864" y="875260"/>
            <a:ext cx="11690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南東水道の埋没量を整理した結果、浚渫隣接域で顕著な堆積を確認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ja-JP" altLang="en-US" sz="2800" dirty="0"/>
              <a:t>浚渫時の濁りの観測を実施した結果、海底付近で顕著な濁りを確認</a:t>
            </a:r>
            <a:endParaRPr kumimoji="1" lang="en-US" altLang="ja-JP" sz="2800" dirty="0"/>
          </a:p>
          <a:p>
            <a:r>
              <a:rPr kumimoji="1" lang="ja-JP" altLang="en-US" sz="2800" dirty="0"/>
              <a:t>　→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浚渫時に海底付近で隣接域への土砂移動</a:t>
            </a:r>
            <a:r>
              <a:rPr kumimoji="1" lang="ja-JP" altLang="en-US" sz="2800" dirty="0">
                <a:solidFill>
                  <a:srgbClr val="FF0000"/>
                </a:solidFill>
              </a:rPr>
              <a:t>が生じており、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algn="r"/>
            <a:r>
              <a:rPr lang="ja-JP" altLang="en-US" sz="2800" dirty="0">
                <a:solidFill>
                  <a:srgbClr val="FF0000"/>
                </a:solidFill>
              </a:rPr>
              <a:t>　　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土砂移動量は出来形ベースの浚渫土量の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33%</a:t>
            </a:r>
            <a:r>
              <a:rPr kumimoji="1" lang="ja-JP" altLang="en-US" sz="2800" dirty="0">
                <a:solidFill>
                  <a:srgbClr val="FF0000"/>
                </a:solidFill>
              </a:rPr>
              <a:t>に相当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3560F14-9DDE-4D90-881A-696EF02EF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6" y="2583756"/>
            <a:ext cx="7003137" cy="393569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EF093D7C-386F-4E47-93EE-B24E3831AE66}"/>
              </a:ext>
            </a:extLst>
          </p:cNvPr>
          <p:cNvSpPr txBox="1"/>
          <p:nvPr/>
        </p:nvSpPr>
        <p:spPr>
          <a:xfrm>
            <a:off x="0" y="6519446"/>
            <a:ext cx="6053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測量期間別の水深変化平面分布の一例（</a:t>
            </a:r>
            <a:r>
              <a:rPr kumimoji="1" lang="en-US" altLang="ja-JP" sz="1600" b="1" dirty="0"/>
              <a:t>2008</a:t>
            </a:r>
            <a:r>
              <a:rPr kumimoji="1" lang="ja-JP" altLang="en-US" sz="1600" b="1" dirty="0"/>
              <a:t>年～</a:t>
            </a:r>
            <a:r>
              <a:rPr lang="en-US" altLang="ja-JP" sz="1600" b="1" dirty="0"/>
              <a:t>2016</a:t>
            </a:r>
            <a:r>
              <a:rPr lang="ja-JP" altLang="en-US" sz="1600" b="1" dirty="0"/>
              <a:t>年</a:t>
            </a:r>
            <a:r>
              <a:rPr kumimoji="1" lang="ja-JP" altLang="en-US" sz="1600" b="1" dirty="0"/>
              <a:t>）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ABA09DE-6D3B-4653-B4FA-8D36BF2C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59" y="2618950"/>
            <a:ext cx="4470713" cy="147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225">
            <a:extLst>
              <a:ext uri="{FF2B5EF4-FFF2-40B4-BE49-F238E27FC236}">
                <a16:creationId xmlns:a16="http://schemas.microsoft.com/office/drawing/2014/main" xmlns="" id="{8FA0CD03-8557-44A1-AF23-D39DABB4CF24}"/>
              </a:ext>
            </a:extLst>
          </p:cNvPr>
          <p:cNvSpPr txBox="1"/>
          <p:nvPr/>
        </p:nvSpPr>
        <p:spPr>
          <a:xfrm>
            <a:off x="12276951" y="4124669"/>
            <a:ext cx="2121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/>
              <a:t>※</a:t>
            </a:r>
            <a:r>
              <a:rPr kumimoji="1" lang="ja-JP" altLang="en-US" dirty="0"/>
              <a:t> 南東水道の浚渫工事は、浚渫船船倉への収納土量ベースで管理。</a:t>
            </a:r>
            <a:endParaRPr kumimoji="1" lang="en-US" altLang="ja-JP" dirty="0"/>
          </a:p>
          <a:p>
            <a:r>
              <a:rPr kumimoji="1" lang="ja-JP" altLang="en-US" dirty="0"/>
              <a:t>そのため、浚渫の出来高に対する土砂輸送の影響なし</a:t>
            </a:r>
            <a:endParaRPr kumimoji="1" lang="en-US" altLang="ja-JP" dirty="0"/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xmlns="" id="{17E7D526-2338-421F-82EA-0C55BDC7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A17CCE5-202C-4A5A-85D3-21F4F3FB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33" y="4001260"/>
            <a:ext cx="2820644" cy="282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C8E323E-ADED-42C5-827C-DF5A50C8046F}"/>
              </a:ext>
            </a:extLst>
          </p:cNvPr>
          <p:cNvSpPr txBox="1"/>
          <p:nvPr/>
        </p:nvSpPr>
        <p:spPr>
          <a:xfrm>
            <a:off x="9219463" y="4056895"/>
            <a:ext cx="301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海翔丸浚渫作業時の濁り観測結果（</a:t>
            </a:r>
            <a:r>
              <a:rPr kumimoji="1" lang="en-US" altLang="ja-JP" sz="1600" b="1" dirty="0"/>
              <a:t>2018</a:t>
            </a:r>
            <a:r>
              <a:rPr kumimoji="1" lang="ja-JP" altLang="en-US" sz="1600" b="1" dirty="0"/>
              <a:t>年）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5F5963B2-3A99-4DAB-A843-C5C6CD74B5D8}"/>
              </a:ext>
            </a:extLst>
          </p:cNvPr>
          <p:cNvSpPr txBox="1"/>
          <p:nvPr/>
        </p:nvSpPr>
        <p:spPr>
          <a:xfrm>
            <a:off x="9889958" y="5854166"/>
            <a:ext cx="230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浚渫土量と近隣土砂移動量の関係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4941B0BA-B3DC-4B59-8FD4-4363F543D689}"/>
              </a:ext>
            </a:extLst>
          </p:cNvPr>
          <p:cNvSpPr/>
          <p:nvPr/>
        </p:nvSpPr>
        <p:spPr>
          <a:xfrm>
            <a:off x="7639584" y="5111878"/>
            <a:ext cx="2225373" cy="1327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6F88D814-98DF-4EF1-B4F2-4927C5D94016}"/>
              </a:ext>
            </a:extLst>
          </p:cNvPr>
          <p:cNvSpPr/>
          <p:nvPr/>
        </p:nvSpPr>
        <p:spPr>
          <a:xfrm>
            <a:off x="2936006" y="4904198"/>
            <a:ext cx="2478205" cy="472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7EA7DF11-6D7F-4114-8787-D246209F860E}"/>
              </a:ext>
            </a:extLst>
          </p:cNvPr>
          <p:cNvSpPr/>
          <p:nvPr/>
        </p:nvSpPr>
        <p:spPr>
          <a:xfrm>
            <a:off x="8629387" y="2845017"/>
            <a:ext cx="1104160" cy="828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70467D99-AE24-4DEE-AED2-108FED9E5846}"/>
              </a:ext>
            </a:extLst>
          </p:cNvPr>
          <p:cNvSpPr/>
          <p:nvPr/>
        </p:nvSpPr>
        <p:spPr>
          <a:xfrm>
            <a:off x="0" y="-5499"/>
            <a:ext cx="12192000" cy="836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E87A1B9-979E-4060-A404-1D5368C5DDCE}"/>
              </a:ext>
            </a:extLst>
          </p:cNvPr>
          <p:cNvSpPr txBox="1"/>
          <p:nvPr/>
        </p:nvSpPr>
        <p:spPr>
          <a:xfrm>
            <a:off x="0" y="89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２．</a:t>
            </a:r>
            <a:r>
              <a:rPr lang="en-US" altLang="ja-JP" sz="3600" dirty="0">
                <a:solidFill>
                  <a:schemeClr val="bg1"/>
                </a:solidFill>
              </a:rPr>
              <a:t>(5)</a:t>
            </a:r>
            <a:r>
              <a:rPr lang="ja-JP" altLang="en-US" sz="3600" dirty="0">
                <a:solidFill>
                  <a:schemeClr val="bg1"/>
                </a:solidFill>
              </a:rPr>
              <a:t>南東水道における３つの土砂移動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AC11F2B7-A3A3-401C-A99A-0049B9A55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" y="3945734"/>
            <a:ext cx="11898241" cy="2099143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A19B823-A471-4014-A862-1F9CB864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5315" y="6492875"/>
            <a:ext cx="2057400" cy="365125"/>
          </a:xfrm>
        </p:spPr>
        <p:txBody>
          <a:bodyPr/>
          <a:lstStyle/>
          <a:p>
            <a:fld id="{1BA7EFFF-7FB4-4F7F-AB52-47A04AB05D0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xmlns="" id="{21DB5FDF-43EC-4A89-94BA-DC785A700FEB}"/>
              </a:ext>
            </a:extLst>
          </p:cNvPr>
          <p:cNvSpPr/>
          <p:nvPr/>
        </p:nvSpPr>
        <p:spPr>
          <a:xfrm rot="5400000">
            <a:off x="6235319" y="3496157"/>
            <a:ext cx="228601" cy="509743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6C6D830A-4111-4F8F-B5F6-62F41EA9F45C}"/>
              </a:ext>
            </a:extLst>
          </p:cNvPr>
          <p:cNvSpPr txBox="1"/>
          <p:nvPr/>
        </p:nvSpPr>
        <p:spPr>
          <a:xfrm>
            <a:off x="5546963" y="6275787"/>
            <a:ext cx="278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実質埋没量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6F25971F-DB2A-4B0D-922E-5853977FBBBE}"/>
              </a:ext>
            </a:extLst>
          </p:cNvPr>
          <p:cNvSpPr/>
          <p:nvPr/>
        </p:nvSpPr>
        <p:spPr>
          <a:xfrm>
            <a:off x="102826" y="3945734"/>
            <a:ext cx="11818269" cy="2912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C2A83BE4-7DEC-41EA-8AE7-CF086EE86A39}"/>
              </a:ext>
            </a:extLst>
          </p:cNvPr>
          <p:cNvSpPr txBox="1"/>
          <p:nvPr/>
        </p:nvSpPr>
        <p:spPr>
          <a:xfrm>
            <a:off x="603961" y="6014459"/>
            <a:ext cx="2536281" cy="66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kumimoji="1" lang="ja-JP" altLang="en-US" b="1" dirty="0"/>
              <a:t>深浅測量の水深差分で得られる土量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286BB0A5-FDBC-49DE-8DAB-E50C6C832DD5}"/>
              </a:ext>
            </a:extLst>
          </p:cNvPr>
          <p:cNvSpPr txBox="1"/>
          <p:nvPr/>
        </p:nvSpPr>
        <p:spPr>
          <a:xfrm>
            <a:off x="9384814" y="5966331"/>
            <a:ext cx="2536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kumimoji="1" lang="ja-JP" altLang="en-US" b="1" dirty="0"/>
              <a:t>航路内で閉じた現象であり、維持管理上は無視できると判断</a:t>
            </a:r>
          </a:p>
        </p:txBody>
      </p:sp>
      <p:sp>
        <p:nvSpPr>
          <p:cNvPr id="18" name="テキスト ボックス 225">
            <a:extLst>
              <a:ext uri="{FF2B5EF4-FFF2-40B4-BE49-F238E27FC236}">
                <a16:creationId xmlns:a16="http://schemas.microsoft.com/office/drawing/2014/main" xmlns="" id="{CE63B59F-1A38-4DC1-83AE-D3CF8814C441}"/>
              </a:ext>
            </a:extLst>
          </p:cNvPr>
          <p:cNvSpPr txBox="1"/>
          <p:nvPr/>
        </p:nvSpPr>
        <p:spPr>
          <a:xfrm>
            <a:off x="102826" y="937244"/>
            <a:ext cx="11690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深浅測量データ</a:t>
            </a:r>
            <a:r>
              <a:rPr lang="ja-JP" altLang="en-US" sz="2800" dirty="0" smtClean="0"/>
              <a:t>の差分</a:t>
            </a:r>
            <a:r>
              <a:rPr lang="ja-JP" altLang="en-US" sz="2800" dirty="0"/>
              <a:t>解析で得られる埋没量</a:t>
            </a:r>
            <a:r>
              <a:rPr lang="ja-JP" altLang="en-US" sz="2800" dirty="0" smtClean="0"/>
              <a:t>およびパターン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solidFill>
                  <a:srgbClr val="FF0000"/>
                </a:solidFill>
              </a:rPr>
              <a:t>「見掛け</a:t>
            </a:r>
            <a:r>
              <a:rPr lang="ja-JP" altLang="en-US" sz="2800" dirty="0">
                <a:solidFill>
                  <a:srgbClr val="FF0000"/>
                </a:solidFill>
              </a:rPr>
              <a:t>の</a:t>
            </a:r>
            <a:r>
              <a:rPr lang="ja-JP" altLang="en-US" sz="2800" dirty="0" smtClean="0">
                <a:solidFill>
                  <a:srgbClr val="FF0000"/>
                </a:solidFill>
              </a:rPr>
              <a:t>埋没量」は、自然的</a:t>
            </a:r>
            <a:r>
              <a:rPr lang="ja-JP" altLang="en-US" sz="2800" dirty="0">
                <a:solidFill>
                  <a:srgbClr val="FF0000"/>
                </a:solidFill>
              </a:rPr>
              <a:t>・</a:t>
            </a:r>
            <a:r>
              <a:rPr lang="ja-JP" altLang="en-US" sz="2800" dirty="0" smtClean="0">
                <a:solidFill>
                  <a:srgbClr val="FF0000"/>
                </a:solidFill>
              </a:rPr>
              <a:t>人為的の</a:t>
            </a:r>
            <a:r>
              <a:rPr lang="en-US" altLang="ja-JP" sz="2800" dirty="0" smtClean="0">
                <a:solidFill>
                  <a:srgbClr val="FF0000"/>
                </a:solidFill>
              </a:rPr>
              <a:t>3</a:t>
            </a:r>
            <a:r>
              <a:rPr lang="ja-JP" altLang="en-US" sz="2800" dirty="0" err="1" smtClean="0">
                <a:solidFill>
                  <a:srgbClr val="FF0000"/>
                </a:solidFill>
              </a:rPr>
              <a:t>つの</a:t>
            </a:r>
            <a:r>
              <a:rPr lang="ja-JP" altLang="en-US" sz="2800" dirty="0" smtClean="0">
                <a:solidFill>
                  <a:srgbClr val="FF0000"/>
                </a:solidFill>
              </a:rPr>
              <a:t>要因で生じる土砂</a:t>
            </a:r>
            <a:r>
              <a:rPr lang="ja-JP" altLang="en-US" sz="2800" dirty="0">
                <a:solidFill>
                  <a:srgbClr val="FF0000"/>
                </a:solidFill>
              </a:rPr>
              <a:t>移動</a:t>
            </a:r>
            <a:r>
              <a:rPr lang="ja-JP" altLang="en-US" sz="2800" dirty="0" smtClean="0">
                <a:solidFill>
                  <a:srgbClr val="FF0000"/>
                </a:solidFill>
              </a:rPr>
              <a:t>現象の相互作用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kumimoji="1" lang="ja-JP" altLang="en-US" sz="2800" dirty="0" smtClean="0"/>
              <a:t>ただし、維持</a:t>
            </a:r>
            <a:r>
              <a:rPr kumimoji="1" lang="ja-JP" altLang="en-US" sz="2800" dirty="0"/>
              <a:t>管理において</a:t>
            </a:r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kumimoji="1" lang="ja-JP" altLang="en-US" sz="2800" dirty="0">
                <a:solidFill>
                  <a:srgbClr val="FF0000"/>
                </a:solidFill>
              </a:rPr>
              <a:t>最終的に浚渫が必要となる土砂量</a:t>
            </a:r>
            <a:r>
              <a:rPr lang="ja-JP" altLang="en-US" sz="2800" dirty="0">
                <a:solidFill>
                  <a:srgbClr val="FF0000"/>
                </a:solidFill>
              </a:rPr>
              <a:t>」を「実質埋没量」と定義</a:t>
            </a:r>
            <a:r>
              <a:rPr lang="ja-JP" altLang="en-US" sz="2800" dirty="0"/>
              <a:t>する。</a:t>
            </a:r>
            <a:r>
              <a:rPr kumimoji="1" lang="ja-JP" altLang="en-US" sz="2800" dirty="0"/>
              <a:t>　</a:t>
            </a:r>
            <a:endParaRPr kumimoji="1" lang="en-US" altLang="ja-JP" sz="2800" dirty="0"/>
          </a:p>
          <a:p>
            <a:r>
              <a:rPr kumimoji="1" lang="ja-JP" altLang="en-US" sz="2800" dirty="0"/>
              <a:t>→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維持管理を適切に行うためには、「実質埋没量」を精度良く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算定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1647</Words>
  <Application>Microsoft Office PowerPoint</Application>
  <PresentationFormat>ワイド画面</PresentationFormat>
  <Paragraphs>246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ＭＳ 明朝</vt:lpstr>
      <vt:lpstr>游ゴシック</vt:lpstr>
      <vt:lpstr>游ゴシック Light</vt:lpstr>
      <vt:lpstr>游明朝</vt:lpstr>
      <vt:lpstr>Arial</vt:lpstr>
      <vt:lpstr>Times New Roman</vt:lpstr>
      <vt:lpstr>Wingdings</vt:lpstr>
      <vt:lpstr>Office テーマ</vt:lpstr>
      <vt:lpstr>関門航路（南東水道）における埋没メカニズムについて  －効率的な航路整備・維持管理方法の提案－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弥生</dc:creator>
  <cp:lastModifiedBy>ユーザ１３３</cp:lastModifiedBy>
  <cp:revision>179</cp:revision>
  <cp:lastPrinted>2020-06-23T01:06:21Z</cp:lastPrinted>
  <dcterms:created xsi:type="dcterms:W3CDTF">2020-06-08T00:31:36Z</dcterms:created>
  <dcterms:modified xsi:type="dcterms:W3CDTF">2020-10-14T08:15:35Z</dcterms:modified>
</cp:coreProperties>
</file>