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132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10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表紙。CIT(全面)＋ワンガード(部分)を組み合わせた他社に真似できないシーカ独自工法。橋梁補修から入り土木構造物全般へ。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課題：被覆して終わりでは内部腐食で再劣化＝コンサルが最も嫌う失敗。市場は点検3巡目で小口化。面から部分へ。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3構成＋ゾーニング思想。CIT全面(劣化判定ベース)、ワンガードは部分。単価ハードルを下げる肝。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着眼点①：CITの限界(剥落は止めない)を正直に認めた上で、二次災害NG部位だけ被覆を足す。論理的に反論できない。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着眼点②：水みち部位=断面修復済み=マクロセル再劣化リスク。CITは水みちを絞り再劣化速度を抑える、剥落防止は被覆側。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着眼点③：クリア=見える化(自治体で押抜き1.5kNクリアなら剥落防止OK)、色付き=意匠・NEXCO両適合。まず自治体から普及、NEXCOも捨てない。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 I=クリア/見える化、Type II=NEXCO照査適合。押抜き両Type&gt;1.5kN満足。研掃で翌日次工程、付着は母材破壊、既設CIT後貼り可。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まとめ：3つの着眼点を再掲。少量からの部分採用→実績→標準化。シーカ独自の一体化工法。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B3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76895" y="0"/>
            <a:ext cx="4114800" cy="6858000"/>
          </a:xfrm>
          <a:prstGeom prst="rect">
            <a:avLst/>
          </a:prstGeom>
          <a:solidFill>
            <a:srgbClr val="1F293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640080" y="777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シーカ・ジャパン株式会社　土木事業部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68580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プロテクト工法™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6858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3A302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鉄筋腐食抑制 × はく落防止 × ひび割れ補修</a:t>
            </a:r>
            <a:endParaRPr lang="en-US" sz="18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3A302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を一体化したハイブリッド工法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663440"/>
            <a:ext cx="6858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4A2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― 橋梁補修における「部分最適」という新しい提案 ―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305495" y="2331720"/>
            <a:ext cx="109728" cy="2194560"/>
          </a:xfrm>
          <a:prstGeom prst="rect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8579815" y="233172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Type Ⅰ / Type Ⅱ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579815" y="29260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8B84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SKグラウトプラグ®A工法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579815" y="333756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8B84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プロテクトシル® CIT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579815" y="374904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E8B84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RTワンガード系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79815" y="59436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BUILDING TRUST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5943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A582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コンサルタント向け 技術提案資料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13232"/>
            <a:ext cx="118872" cy="292608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611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課題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「被覆して終わり」では、内部から再劣化する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486400" cy="3977640"/>
          </a:xfrm>
          <a:prstGeom prst="roundRect">
            <a:avLst>
              <a:gd name="adj" fmla="val 1379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1005840" y="22860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第三者被害を防ぐため、はく落防止工が適用される。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05840" y="27889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しかし表面を被覆しても、</a:t>
            </a: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内部に潜む腐食要因はそのまま残る。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342900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 err="1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塩化物イオン・水の供給が続けば、コンクリート内部で劣化が進展。数年後に</a:t>
            </a:r>
            <a:r>
              <a:rPr lang="en-US" sz="1400" b="1" dirty="0" err="1">
                <a:solidFill>
                  <a:srgbClr val="C0532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膨れ・剥がれが再発</a:t>
            </a:r>
            <a:r>
              <a:rPr lang="en-US" sz="1400" dirty="0" err="1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する</a:t>
            </a:r>
            <a:r>
              <a:rPr lang="ja-JP" altLang="en-US" sz="14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可能性がある。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4892040"/>
            <a:ext cx="4846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C0532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→ 設計者・発注者が最も避けたい「やり直し」のリスク。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83680" y="20116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市場は「面」から「部分」へ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583680" y="2606040"/>
            <a:ext cx="4983480" cy="10515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>
            <a:off x="6766560" y="2862072"/>
            <a:ext cx="548640" cy="54864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6766560" y="286207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7452360" y="2752344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点検3巡目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452360" y="3081528"/>
            <a:ext cx="3977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橋梁長寿命化の近接目視点検は3巡目へ。緊急度の高い大規模橋梁工事は減少局面。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583680" y="3794760"/>
            <a:ext cx="4983480" cy="10515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6766560" y="4050792"/>
            <a:ext cx="548640" cy="54864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6766560" y="405079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452360" y="3941064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工事の小口化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52360" y="4270248"/>
            <a:ext cx="3977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今後は小規模・小断面の補修が主体。「面で全部解決」する時代ではない。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583680" y="4983480"/>
            <a:ext cx="4983480" cy="105156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6766560" y="5239512"/>
            <a:ext cx="548640" cy="54864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6766560" y="52395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452360" y="5129784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予算の制約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452360" y="5458968"/>
            <a:ext cx="3977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限られた予算の中で、優先度をつけて部分的に再劣化を予防するフェーズへ。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11277295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 プロテクト工法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13232"/>
            <a:ext cx="118872" cy="292608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611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工法概要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3つの機能を、必要な範囲にだけ配分する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3520440" cy="2286000"/>
          </a:xfrm>
          <a:prstGeom prst="roundRect">
            <a:avLst>
              <a:gd name="adj" fmla="val 2400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3520440" cy="128016"/>
          </a:xfrm>
          <a:prstGeom prst="rect">
            <a:avLst/>
          </a:prstGeom>
          <a:solidFill>
            <a:srgbClr val="45535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/>
          <p:nvPr/>
        </p:nvSpPr>
        <p:spPr>
          <a:xfrm>
            <a:off x="896112" y="22402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ひび割れ補修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96112" y="26974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SKグラウトプラグ®A工法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24612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有害ひび割れ(0.2mm以上)に低圧エポキシ注入。硬質/軟質を使い分け。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43400" y="1965960"/>
            <a:ext cx="3520440" cy="2286000"/>
          </a:xfrm>
          <a:prstGeom prst="roundRect">
            <a:avLst>
              <a:gd name="adj" fmla="val 2400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4343400" y="1965960"/>
            <a:ext cx="3520440" cy="128016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4599432" y="22402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鉄筋腐食抑制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99432" y="26974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プロテクトシル® CIT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99432" y="324612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対応深さ80mm＝かぶり範囲の鉄筋を直接抑制。塗るだけで深く浸透。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46720" y="1965960"/>
            <a:ext cx="3520440" cy="2286000"/>
          </a:xfrm>
          <a:prstGeom prst="roundRect">
            <a:avLst>
              <a:gd name="adj" fmla="val 2400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Shape 14"/>
          <p:cNvSpPr/>
          <p:nvPr/>
        </p:nvSpPr>
        <p:spPr>
          <a:xfrm>
            <a:off x="8046720" y="1965960"/>
            <a:ext cx="3520440" cy="128016"/>
          </a:xfrm>
          <a:prstGeom prst="rect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8302752" y="22402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532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はく落防止／表面被覆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02752" y="269748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RTワンガード系（無繊維）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02752" y="3246120"/>
            <a:ext cx="3063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連続繊維シート不要。塗るだけでI桁等の複雑形状にも対応。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526280"/>
            <a:ext cx="10908792" cy="1691640"/>
          </a:xfrm>
          <a:prstGeom prst="roundRect">
            <a:avLst>
              <a:gd name="adj" fmla="val 3243"/>
            </a:avLst>
          </a:prstGeom>
          <a:solidFill>
            <a:srgbClr val="1F293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Shape 19"/>
          <p:cNvSpPr/>
          <p:nvPr/>
        </p:nvSpPr>
        <p:spPr>
          <a:xfrm>
            <a:off x="640080" y="4526280"/>
            <a:ext cx="128016" cy="1691640"/>
          </a:xfrm>
          <a:prstGeom prst="rect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1051560" y="47548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ゾーニングの思想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051560" y="5166360"/>
            <a:ext cx="10149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CIT は劣化判定に基づき</a:t>
            </a: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必要な範囲へ全面塗布</a:t>
            </a:r>
            <a:r>
              <a:rPr lang="en-US" sz="150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。ワンガードは</a:t>
            </a:r>
            <a:r>
              <a:rPr lang="en-US" sz="15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“ここだけ” という部位に限定</a:t>
            </a:r>
            <a:r>
              <a:rPr lang="en-US" sz="150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して重ねる。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051560" y="5715000"/>
            <a:ext cx="101498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AEB9C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全面フル塗りの高級仕様ではなく、限られた予算で“落とせない箇所”を確実に守る配分設計。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1277295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008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 プロテクト工法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13232"/>
            <a:ext cx="118872" cy="292608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611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着眼点①　二次災害を許さない部位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絶対に落とせない箇所だけ、確実に守る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486400" cy="1828800"/>
          </a:xfrm>
          <a:prstGeom prst="roundRect">
            <a:avLst>
              <a:gd name="adj" fmla="val 3000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960120" y="224028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532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まず正直に。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2651760"/>
            <a:ext cx="4937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CIT は鉄筋腐食を抑制する材料であり、</a:t>
            </a:r>
            <a:r>
              <a:rPr lang="en-US" sz="135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剥落を物理的に止める機能ではありません。</a:t>
            </a:r>
            <a:r>
              <a:rPr lang="en-US" sz="13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 だからこそ、二次災害が許されない部位には被覆を足します。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4023360"/>
            <a:ext cx="5486400" cy="2057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960120" y="42519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提案ロジック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60120" y="4663440"/>
            <a:ext cx="384048" cy="384048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960120" y="46634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508760" y="4645152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CIT を劣化判定で必要箇所へ全面塗布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60120" y="5148072"/>
            <a:ext cx="384048" cy="384048"/>
          </a:xfrm>
          <a:prstGeom prst="ellipse">
            <a:avLst/>
          </a:prstGeom>
          <a:solidFill>
            <a:srgbClr val="45535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/>
          <p:nvPr/>
        </p:nvSpPr>
        <p:spPr>
          <a:xfrm>
            <a:off x="960120" y="514807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508760" y="5129784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その中で “絶対に落とせない箇所” を特定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60120" y="5632704"/>
            <a:ext cx="384048" cy="384048"/>
          </a:xfrm>
          <a:prstGeom prst="ellipse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960120" y="56327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508760" y="5614416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その部位だけワンガードを重ねる</a:t>
            </a:r>
            <a:r>
              <a:rPr lang="en-US" sz="1300" b="1" dirty="0">
                <a:solidFill>
                  <a:srgbClr val="C0532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  → 剥落を確実に防止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537960" y="2011680"/>
            <a:ext cx="5029200" cy="4069080"/>
          </a:xfrm>
          <a:prstGeom prst="roundRect">
            <a:avLst>
              <a:gd name="adj" fmla="val 1348"/>
            </a:avLst>
          </a:prstGeom>
          <a:solidFill>
            <a:srgbClr val="1F293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0" name="Shape 18"/>
          <p:cNvSpPr/>
          <p:nvPr/>
        </p:nvSpPr>
        <p:spPr>
          <a:xfrm>
            <a:off x="6537960" y="2011680"/>
            <a:ext cx="128016" cy="4069080"/>
          </a:xfrm>
          <a:prstGeom prst="rect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6858000" y="228600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対象となる “二次災害NG” 部位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6903720" y="3017520"/>
            <a:ext cx="164592" cy="164592"/>
          </a:xfrm>
          <a:prstGeom prst="ellipse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7269480" y="291693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9EEF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跨線橋（鉄道上空）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903720" y="3566160"/>
            <a:ext cx="164592" cy="164592"/>
          </a:xfrm>
          <a:prstGeom prst="ellipse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7269480" y="346557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9EEF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跨道橋（道路上空）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903720" y="4114800"/>
            <a:ext cx="164592" cy="164592"/>
          </a:xfrm>
          <a:prstGeom prst="ellipse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7269480" y="401421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9EEF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橋下が店舗・駐車場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6903720" y="4663440"/>
            <a:ext cx="164592" cy="164592"/>
          </a:xfrm>
          <a:prstGeom prst="ellipse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/>
          <p:nvPr/>
        </p:nvSpPr>
        <p:spPr>
          <a:xfrm>
            <a:off x="7269480" y="456285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9EEF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歩行者通路・歩道の上空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903720" y="5212080"/>
            <a:ext cx="164592" cy="164592"/>
          </a:xfrm>
          <a:prstGeom prst="ellipse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7269480" y="511149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9EEF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人の往来がある高架下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6858000" y="566928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EB9C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落下すれば人命・財産に直結する箇所を優先。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277295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04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4008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 プロテクト工法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13232"/>
            <a:ext cx="118872" cy="292608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611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着眼点②　水みち部位の再劣化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再劣化しやすい「水みち部位」を狙い撃つ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2514600" cy="1965960"/>
          </a:xfrm>
          <a:prstGeom prst="roundRect">
            <a:avLst>
              <a:gd name="adj" fmla="val 2326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822960" y="2148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水みち部位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22960" y="3108960"/>
            <a:ext cx="221284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桁端部・遊間・ジョイント周囲・橋台橋脚天端・樋回り。塩分濃度が高い。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182112" y="2834640"/>
            <a:ext cx="292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9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▶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438144" y="2011680"/>
            <a:ext cx="2514600" cy="1965960"/>
          </a:xfrm>
          <a:prstGeom prst="roundRect">
            <a:avLst>
              <a:gd name="adj" fmla="val 2326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3621024" y="2148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621024" y="26974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断面修復済み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3621024" y="3108960"/>
            <a:ext cx="221284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現在も劣化 → 断面修復が必ず入っている部位。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980176" y="2834640"/>
            <a:ext cx="292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9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▶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36208" y="2011680"/>
            <a:ext cx="2514600" cy="1965960"/>
          </a:xfrm>
          <a:prstGeom prst="roundRect">
            <a:avLst>
              <a:gd name="adj" fmla="val 2326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6419088" y="2148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19088" y="26974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再劣化リスク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419088" y="3108960"/>
            <a:ext cx="221284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修復部はマクロセル腐食で再劣化 → 再び剥落する可能性。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778240" y="2834640"/>
            <a:ext cx="29260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D99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▶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9034272" y="2011680"/>
            <a:ext cx="2514600" cy="1965960"/>
          </a:xfrm>
          <a:prstGeom prst="roundRect">
            <a:avLst>
              <a:gd name="adj" fmla="val 2326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9217152" y="21488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217152" y="26974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 err="1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上面防水</a:t>
            </a:r>
            <a:r>
              <a:rPr lang="ja-JP" altLang="en-US" sz="135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なし、劣化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217152" y="3108960"/>
            <a:ext cx="221284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床版上面の防水が無い/</a:t>
            </a:r>
            <a:r>
              <a:rPr lang="en-US" sz="1050" dirty="0" err="1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更新</a:t>
            </a:r>
            <a:r>
              <a:rPr lang="ja-JP" altLang="en-US" sz="10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できない</a:t>
            </a:r>
            <a:r>
              <a:rPr lang="en-US" sz="1050" dirty="0" err="1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だと、塩分水が過剰供給され加速</a:t>
            </a:r>
            <a:r>
              <a:rPr lang="en-US" sz="10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40080" y="4251960"/>
            <a:ext cx="10908792" cy="1828800"/>
          </a:xfrm>
          <a:prstGeom prst="roundRect">
            <a:avLst>
              <a:gd name="adj" fmla="val 3000"/>
            </a:avLst>
          </a:prstGeom>
          <a:solidFill>
            <a:srgbClr val="1F293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Shape 23"/>
          <p:cNvSpPr/>
          <p:nvPr/>
        </p:nvSpPr>
        <p:spPr>
          <a:xfrm>
            <a:off x="640080" y="4251960"/>
            <a:ext cx="128016" cy="1828800"/>
          </a:xfrm>
          <a:prstGeom prst="rect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/>
          <p:nvPr/>
        </p:nvSpPr>
        <p:spPr>
          <a:xfrm>
            <a:off x="1051560" y="44805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ja-JP" altLang="en-US" sz="17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</a:t>
            </a:r>
            <a:r>
              <a:rPr lang="en-US" sz="1700" b="1" dirty="0" err="1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RCプロテクト</a:t>
            </a:r>
            <a:r>
              <a:rPr lang="ja-JP" altLang="en-US" sz="17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工法</a:t>
            </a:r>
            <a:r>
              <a:rPr lang="en-US" sz="1700" b="1" dirty="0" err="1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の使いどころ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1051560" y="4937760"/>
            <a:ext cx="10149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CIT が水みちを絞って</a:t>
            </a:r>
            <a:r>
              <a:rPr lang="en-US" sz="155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再劣化の速度を抑え</a:t>
            </a:r>
            <a:r>
              <a:rPr lang="en-US" sz="15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、ワンガードが</a:t>
            </a:r>
            <a:r>
              <a:rPr lang="en-US" sz="155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剥落を物理的に防ぐ</a:t>
            </a:r>
            <a:r>
              <a:rPr lang="en-US" sz="15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1051560" y="5440680"/>
            <a:ext cx="101498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 err="1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床版下面だけの補修では、上から来る塩分水に勝</a:t>
            </a:r>
            <a:r>
              <a:rPr lang="ja-JP" altLang="en-US" sz="130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つにも</a:t>
            </a:r>
            <a:r>
              <a:rPr lang="en-US" altLang="ja-JP" sz="130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CIT</a:t>
            </a:r>
            <a:r>
              <a:rPr lang="ja-JP" altLang="en-US" sz="130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も限界がある</a:t>
            </a:r>
            <a:r>
              <a:rPr lang="en-US" sz="130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。その部位だけでも、剥落は確実に止められる。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1277295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05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 プロテクト工法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13232"/>
            <a:ext cx="118872" cy="292608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611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着眼点③　透明か色付きの選択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環境に合わせて、透明か色付きを選べる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3492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9050">
            <a:solidFill>
              <a:srgbClr val="0B6E7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Shape 4"/>
          <p:cNvSpPr/>
          <p:nvPr/>
        </p:nvSpPr>
        <p:spPr>
          <a:xfrm>
            <a:off x="960120" y="2286000"/>
            <a:ext cx="640080" cy="64008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/>
          <p:nvPr/>
        </p:nvSpPr>
        <p:spPr>
          <a:xfrm>
            <a:off x="960120" y="2286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◇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737360" y="233172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ワンガードクリア（透明）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3063240"/>
            <a:ext cx="4754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 err="1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含浸材で「見える化」した部位を、被覆で隠さない</a:t>
            </a:r>
            <a:r>
              <a:rPr lang="en-US" sz="1300" dirty="0" err="1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。事後の経過観察が容易</a:t>
            </a:r>
            <a:r>
              <a:rPr lang="en-US" sz="13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</a:t>
            </a:r>
            <a:r>
              <a:rPr lang="ja-JP" altLang="en-US" sz="13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黄変しにくい高耐久な</a:t>
            </a:r>
            <a:r>
              <a:rPr lang="en-US" sz="13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樹脂を採用し、暴露10年以上でも透明性を維持。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0" y="2011680"/>
            <a:ext cx="534924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9050">
            <a:solidFill>
              <a:srgbClr val="D99A1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Shape 9"/>
          <p:cNvSpPr/>
          <p:nvPr/>
        </p:nvSpPr>
        <p:spPr>
          <a:xfrm>
            <a:off x="6720840" y="2286000"/>
            <a:ext cx="640080" cy="640080"/>
          </a:xfrm>
          <a:prstGeom prst="ellipse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6720840" y="2286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■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498080" y="2331720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99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ワンガード（色付き）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720840" y="3063240"/>
            <a:ext cx="47548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断面修復の継ぎはぎを意匠的に整えたい部位に</a:t>
            </a:r>
            <a:r>
              <a:rPr lang="en-US" sz="13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。見た目をきれいに仕上げる。NEXCO 表面被覆・はく落防止の両規格に適合。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45720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発注者別の選び方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40080" y="4983480"/>
            <a:ext cx="3108960" cy="457200"/>
          </a:xfrm>
          <a:prstGeom prst="rect">
            <a:avLst/>
          </a:prstGeom>
          <a:solidFill>
            <a:srgbClr val="1F2933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777240" y="498348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発注者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749040" y="4983480"/>
            <a:ext cx="4203834" cy="457200"/>
          </a:xfrm>
          <a:prstGeom prst="rect">
            <a:avLst/>
          </a:prstGeom>
          <a:solidFill>
            <a:srgbClr val="1F2933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3886200" y="4983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見える化を優先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952874" y="4983480"/>
            <a:ext cx="3595998" cy="457200"/>
          </a:xfrm>
          <a:prstGeom prst="rect">
            <a:avLst/>
          </a:prstGeom>
          <a:solidFill>
            <a:srgbClr val="1F2933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9098280" y="4983480"/>
            <a:ext cx="2313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意匠・汎用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5440680"/>
            <a:ext cx="3108960" cy="457200"/>
          </a:xfrm>
          <a:prstGeom prst="rect">
            <a:avLst/>
          </a:prstGeom>
          <a:solidFill>
            <a:srgbClr val="F3F6F7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777240" y="544068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自治体（国・県・市町村）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749040" y="5440680"/>
            <a:ext cx="4203834" cy="457200"/>
          </a:xfrm>
          <a:prstGeom prst="rect">
            <a:avLst/>
          </a:prstGeom>
          <a:solidFill>
            <a:srgbClr val="F3F6F7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3886200" y="54406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ワンガードクリア（押抜き1.5kNクリア＝はく落防止OK）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952874" y="5440680"/>
            <a:ext cx="3595998" cy="457200"/>
          </a:xfrm>
          <a:prstGeom prst="rect">
            <a:avLst/>
          </a:prstGeom>
          <a:solidFill>
            <a:srgbClr val="F3F6F7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8087242" y="5440680"/>
            <a:ext cx="2313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色付きワンガード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40080" y="5897880"/>
            <a:ext cx="310896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/>
          <p:nvPr/>
        </p:nvSpPr>
        <p:spPr>
          <a:xfrm>
            <a:off x="777240" y="589788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NEXCO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749040" y="5897880"/>
            <a:ext cx="4203834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3886200" y="58978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表面被覆用途で可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952874" y="5897880"/>
            <a:ext cx="359599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1"/>
          <p:cNvSpPr/>
          <p:nvPr/>
        </p:nvSpPr>
        <p:spPr>
          <a:xfrm>
            <a:off x="8087242" y="5897880"/>
            <a:ext cx="23134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色付きワンガード（両規格適合）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277295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06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4008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 プロテクト工法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713232"/>
            <a:ext cx="118872" cy="292608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Text 1"/>
          <p:cNvSpPr/>
          <p:nvPr/>
        </p:nvSpPr>
        <p:spPr>
          <a:xfrm>
            <a:off x="89611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仕様と性能データ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0515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Type Ⅰ / Type Ⅱ ― 用途で選ぶ2仕様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349240" cy="2788920"/>
          </a:xfrm>
          <a:prstGeom prst="roundRect">
            <a:avLst>
              <a:gd name="adj" fmla="val 1967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5349240" cy="128016"/>
          </a:xfrm>
          <a:prstGeom prst="rect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/>
          <p:nvPr/>
        </p:nvSpPr>
        <p:spPr>
          <a:xfrm>
            <a:off x="960120" y="22402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6E7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Type Ⅰ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60120" y="26974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見える化重視 ― 建築・点検重視の物件向き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1005840" y="3218688"/>
            <a:ext cx="137160" cy="13716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1298448" y="3118104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被覆材：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RTワンガードクリア工法（無色透明）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005840" y="3621024"/>
            <a:ext cx="137160" cy="13716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1298448" y="352044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NETIS：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CG-190009-VE（クリア）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005840" y="4023360"/>
            <a:ext cx="137160" cy="13716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/>
          <p:nvPr/>
        </p:nvSpPr>
        <p:spPr>
          <a:xfrm>
            <a:off x="1298448" y="3922776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クリアプライマー0.15＋クリア1.2 kg/m²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005840" y="4425696"/>
            <a:ext cx="137160" cy="13716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1298448" y="4325112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押抜き：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耐荷 1.94 kN ／ 伸び 13.0 mm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0" y="1965960"/>
            <a:ext cx="5349240" cy="2788920"/>
          </a:xfrm>
          <a:prstGeom prst="roundRect">
            <a:avLst>
              <a:gd name="adj" fmla="val 1967"/>
            </a:avLst>
          </a:prstGeom>
          <a:solidFill>
            <a:srgbClr val="F3F6F7"/>
          </a:soli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6400800" y="1965960"/>
            <a:ext cx="5349240" cy="128016"/>
          </a:xfrm>
          <a:prstGeom prst="rect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6720840" y="22402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D99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Type Ⅱ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720840" y="26974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NEXCO照査適合 ― 土木・道路構造物向き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766560" y="3218688"/>
            <a:ext cx="137160" cy="137160"/>
          </a:xfrm>
          <a:prstGeom prst="ellipse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7059168" y="3118104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被覆材：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RTワンガード工法（色付き）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766560" y="3621024"/>
            <a:ext cx="137160" cy="137160"/>
          </a:xfrm>
          <a:prstGeom prst="ellipse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4" name="Text 22"/>
          <p:cNvSpPr/>
          <p:nvPr/>
        </p:nvSpPr>
        <p:spPr>
          <a:xfrm>
            <a:off x="7059168" y="352044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適合：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NEXCO 表面被覆・はく落防止に適合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766560" y="4023360"/>
            <a:ext cx="137160" cy="137160"/>
          </a:xfrm>
          <a:prstGeom prst="ellipse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4"/>
          <p:cNvSpPr/>
          <p:nvPr/>
        </p:nvSpPr>
        <p:spPr>
          <a:xfrm>
            <a:off x="7059168" y="3922776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プライマー＋ワンガード1.1×1〜2＋トップ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766560" y="4425696"/>
            <a:ext cx="137160" cy="137160"/>
          </a:xfrm>
          <a:prstGeom prst="ellipse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/>
          <p:nvPr/>
        </p:nvSpPr>
        <p:spPr>
          <a:xfrm>
            <a:off x="7059168" y="4325112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押抜き： </a:t>
            </a:r>
            <a:r>
              <a:rPr lang="en-US" sz="1200" dirty="0">
                <a:solidFill>
                  <a:srgbClr val="45535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耐荷 1.77 kN ／ 伸び 16.1 mm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4937760"/>
            <a:ext cx="10908792" cy="1188720"/>
          </a:xfrm>
          <a:prstGeom prst="roundRect">
            <a:avLst>
              <a:gd name="adj" fmla="val 4615"/>
            </a:avLst>
          </a:prstGeom>
          <a:solidFill>
            <a:srgbClr val="1F293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8"/>
          <p:cNvSpPr/>
          <p:nvPr/>
        </p:nvSpPr>
        <p:spPr>
          <a:xfrm>
            <a:off x="914400" y="507492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&gt; 1.5 kN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914400" y="55321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押抜き基準を両Type満足</a:t>
            </a:r>
            <a:endParaRPr lang="en-US" sz="10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(基準 &gt;10mm)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3566160" y="507492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altLang="ja-JP" sz="22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</a:rPr>
              <a:t>24</a:t>
            </a:r>
            <a:r>
              <a:rPr lang="ja-JP" altLang="en-US" sz="22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</a:rPr>
              <a:t>時間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3566160" y="55321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 err="1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グラインダー研掃でCIT塗布</a:t>
            </a:r>
            <a:r>
              <a:rPr lang="ja-JP" alt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</a:t>
            </a:r>
            <a:endParaRPr lang="en-US" sz="1050" dirty="0"/>
          </a:p>
          <a:p>
            <a:pPr marL="0" indent="0">
              <a:lnSpc>
                <a:spcPct val="105000"/>
              </a:lnSpc>
              <a:buNone/>
            </a:pPr>
            <a:r>
              <a:rPr lang="en-US" altLang="ja-JP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r>
              <a:rPr lang="ja-JP" alt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時間後</a:t>
            </a:r>
            <a:r>
              <a:rPr lang="en-US" sz="1050" dirty="0" err="1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から次工程が可能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217920" y="507492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母材破壊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6217920" y="55321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CIT×</a:t>
            </a:r>
            <a:r>
              <a:rPr lang="ja-JP" alt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ひび割れ注入材との</a:t>
            </a:r>
            <a:r>
              <a:rPr lang="en-US" sz="1050" dirty="0" err="1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付着は</a:t>
            </a:r>
            <a:endParaRPr lang="en-US" sz="1050" dirty="0">
              <a:solidFill>
                <a:srgbClr val="D8E0E5"/>
              </a:solidFill>
              <a:latin typeface="Meiryo" pitchFamily="34" charset="0"/>
              <a:ea typeface="Meiryo" pitchFamily="34" charset="-122"/>
              <a:cs typeface="Meiryo" pitchFamily="34" charset="-120"/>
            </a:endParaRPr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 err="1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全条件でコンクリート破断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8869680" y="507492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後貼り可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869680" y="553212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既設CIT塗布面へ</a:t>
            </a:r>
            <a:endParaRPr lang="en-US" sz="10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D8E0E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ワンガードを重ねられる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11277295" y="635508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07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40080" y="635508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シーカ® RC プロテクト工法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2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22960" cy="6858000"/>
          </a:xfrm>
          <a:prstGeom prst="rect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Shape 1"/>
          <p:cNvSpPr/>
          <p:nvPr/>
        </p:nvSpPr>
        <p:spPr>
          <a:xfrm>
            <a:off x="1280160" y="713232"/>
            <a:ext cx="118872" cy="292608"/>
          </a:xfrm>
          <a:prstGeom prst="rect">
            <a:avLst/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1536192" y="658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B325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ご提案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80160" y="10515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まずは “ここだけ” から。実績が、標準を育てる。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280160" y="2011680"/>
            <a:ext cx="3383280" cy="2103120"/>
          </a:xfrm>
          <a:prstGeom prst="roundRect">
            <a:avLst>
              <a:gd name="adj" fmla="val 2609"/>
            </a:avLst>
          </a:prstGeom>
          <a:solidFill>
            <a:srgbClr val="2B374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Shape 5"/>
          <p:cNvSpPr/>
          <p:nvPr/>
        </p:nvSpPr>
        <p:spPr>
          <a:xfrm>
            <a:off x="1554480" y="2286000"/>
            <a:ext cx="548640" cy="548640"/>
          </a:xfrm>
          <a:prstGeom prst="ellipse">
            <a:avLst/>
          </a:prstGeom>
          <a:solidFill>
            <a:srgbClr val="0B6E7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1554480" y="2286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554480" y="297180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二次災害NG部位を守る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554480" y="35204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跨線・跨道・橋下利用など、絶対に落とせない箇所へ剥落防止を付与。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892040" y="2011680"/>
            <a:ext cx="3383280" cy="2103120"/>
          </a:xfrm>
          <a:prstGeom prst="roundRect">
            <a:avLst>
              <a:gd name="adj" fmla="val 2609"/>
            </a:avLst>
          </a:prstGeom>
          <a:solidFill>
            <a:srgbClr val="2B374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Shape 10"/>
          <p:cNvSpPr/>
          <p:nvPr/>
        </p:nvSpPr>
        <p:spPr>
          <a:xfrm>
            <a:off x="5166360" y="2286000"/>
            <a:ext cx="548640" cy="548640"/>
          </a:xfrm>
          <a:prstGeom prst="ellipse">
            <a:avLst/>
          </a:prstGeom>
          <a:solidFill>
            <a:srgbClr val="C0532B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5166360" y="2286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66360" y="297180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水みち部位の再劣化を抑える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166360" y="35204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断面修復済みのマクロセル再劣化リスク部位を、CIT＋被覆で狙い撃つ。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503920" y="2011680"/>
            <a:ext cx="3383280" cy="2103120"/>
          </a:xfrm>
          <a:prstGeom prst="roundRect">
            <a:avLst>
              <a:gd name="adj" fmla="val 2609"/>
            </a:avLst>
          </a:prstGeom>
          <a:solidFill>
            <a:srgbClr val="2B374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8778240" y="2286000"/>
            <a:ext cx="548640" cy="548640"/>
          </a:xfrm>
          <a:prstGeom prst="ellipse">
            <a:avLst/>
          </a:prstGeom>
          <a:solidFill>
            <a:srgbClr val="D99A12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8778240" y="22860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778240" y="2971800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透明／色付きを選べる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778240" y="352044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C9D2D9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見える化はクリア、意匠・NEXCOは色付き。環境に合わせて最適化。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1280160" y="4389120"/>
            <a:ext cx="10195560" cy="1600200"/>
          </a:xfrm>
          <a:prstGeom prst="roundRect">
            <a:avLst>
              <a:gd name="adj" fmla="val 3429"/>
            </a:avLst>
          </a:prstGeom>
          <a:solidFill>
            <a:srgbClr val="F5B325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1600200" y="461772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3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シーカだけが提案できる、腐食抑制と剥落防止の一体化。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00200" y="5120640"/>
            <a:ext cx="96012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3A302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全面フル塗りは求めません。限られた予算で “落とせない箇所” を確実に守る部分採用から始め、実績とともに標準仕様へ育てていく提案です。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1280160" y="62179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97A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シーカ・ジャパン株式会社　土木事業部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7f2a963-478f-49dd-96dc-094b8cba8fa9}" enabled="1" method="Privileged" siteId="{eb8a6a88-d993-4e50-b4f0-ada3df9e78f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741</Words>
  <Application>Microsoft Office PowerPoint</Application>
  <PresentationFormat>ワイド画面</PresentationFormat>
  <Paragraphs>166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1" baseType="lpstr">
      <vt:lpstr>Meiryo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Ryuichi Ogura</cp:lastModifiedBy>
  <cp:revision>2</cp:revision>
  <dcterms:created xsi:type="dcterms:W3CDTF">2026-08-20T12:52:25Z</dcterms:created>
  <dcterms:modified xsi:type="dcterms:W3CDTF">2026-08-20T13:20:03Z</dcterms:modified>
</cp:coreProperties>
</file>